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0"/>
  </p:notesMasterIdLst>
  <p:handoutMasterIdLst>
    <p:handoutMasterId r:id="rId51"/>
  </p:handoutMasterIdLst>
  <p:sldIdLst>
    <p:sldId id="315" r:id="rId2"/>
    <p:sldId id="679" r:id="rId3"/>
    <p:sldId id="617" r:id="rId4"/>
    <p:sldId id="601" r:id="rId5"/>
    <p:sldId id="600" r:id="rId6"/>
    <p:sldId id="687" r:id="rId7"/>
    <p:sldId id="688" r:id="rId8"/>
    <p:sldId id="498" r:id="rId9"/>
    <p:sldId id="538" r:id="rId10"/>
    <p:sldId id="602" r:id="rId11"/>
    <p:sldId id="686" r:id="rId12"/>
    <p:sldId id="698" r:id="rId13"/>
    <p:sldId id="657" r:id="rId14"/>
    <p:sldId id="662" r:id="rId15"/>
    <p:sldId id="665" r:id="rId16"/>
    <p:sldId id="656" r:id="rId17"/>
    <p:sldId id="689" r:id="rId18"/>
    <p:sldId id="692" r:id="rId19"/>
    <p:sldId id="663" r:id="rId20"/>
    <p:sldId id="650" r:id="rId21"/>
    <p:sldId id="654" r:id="rId22"/>
    <p:sldId id="690" r:id="rId23"/>
    <p:sldId id="660" r:id="rId24"/>
    <p:sldId id="683" r:id="rId25"/>
    <p:sldId id="661" r:id="rId26"/>
    <p:sldId id="672" r:id="rId27"/>
    <p:sldId id="693" r:id="rId28"/>
    <p:sldId id="691" r:id="rId29"/>
    <p:sldId id="653" r:id="rId30"/>
    <p:sldId id="670" r:id="rId31"/>
    <p:sldId id="695" r:id="rId32"/>
    <p:sldId id="667" r:id="rId33"/>
    <p:sldId id="668" r:id="rId34"/>
    <p:sldId id="694" r:id="rId35"/>
    <p:sldId id="655" r:id="rId36"/>
    <p:sldId id="651" r:id="rId37"/>
    <p:sldId id="678" r:id="rId38"/>
    <p:sldId id="674" r:id="rId39"/>
    <p:sldId id="696" r:id="rId40"/>
    <p:sldId id="685" r:id="rId41"/>
    <p:sldId id="697" r:id="rId42"/>
    <p:sldId id="675" r:id="rId43"/>
    <p:sldId id="699" r:id="rId44"/>
    <p:sldId id="700" r:id="rId45"/>
    <p:sldId id="676" r:id="rId46"/>
    <p:sldId id="684" r:id="rId47"/>
    <p:sldId id="682" r:id="rId48"/>
    <p:sldId id="46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679"/>
            <p14:sldId id="617"/>
            <p14:sldId id="601"/>
            <p14:sldId id="600"/>
            <p14:sldId id="687"/>
            <p14:sldId id="688"/>
            <p14:sldId id="498"/>
            <p14:sldId id="538"/>
            <p14:sldId id="602"/>
            <p14:sldId id="686"/>
            <p14:sldId id="698"/>
            <p14:sldId id="657"/>
            <p14:sldId id="662"/>
            <p14:sldId id="665"/>
            <p14:sldId id="656"/>
            <p14:sldId id="689"/>
            <p14:sldId id="692"/>
            <p14:sldId id="663"/>
            <p14:sldId id="650"/>
            <p14:sldId id="654"/>
            <p14:sldId id="690"/>
            <p14:sldId id="660"/>
            <p14:sldId id="683"/>
            <p14:sldId id="661"/>
            <p14:sldId id="672"/>
            <p14:sldId id="693"/>
            <p14:sldId id="691"/>
            <p14:sldId id="653"/>
            <p14:sldId id="670"/>
            <p14:sldId id="695"/>
            <p14:sldId id="667"/>
            <p14:sldId id="668"/>
            <p14:sldId id="694"/>
            <p14:sldId id="655"/>
            <p14:sldId id="651"/>
            <p14:sldId id="678"/>
            <p14:sldId id="674"/>
            <p14:sldId id="696"/>
            <p14:sldId id="685"/>
            <p14:sldId id="697"/>
            <p14:sldId id="675"/>
            <p14:sldId id="699"/>
            <p14:sldId id="700"/>
            <p14:sldId id="676"/>
            <p14:sldId id="684"/>
            <p14:sldId id="682"/>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BA090-0AE9-9F8E-40EE-5CC243E7E5EE}" name="Wes Austin" initials="WA" userId="Wes Aust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3F314"/>
    <a:srgbClr val="FF9900"/>
    <a:srgbClr val="00B050"/>
    <a:srgbClr val="007033"/>
    <a:srgbClr val="C00000"/>
    <a:srgbClr val="2E6187"/>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94947" autoAdjust="0"/>
  </p:normalViewPr>
  <p:slideViewPr>
    <p:cSldViewPr snapToGrid="0">
      <p:cViewPr varScale="1">
        <p:scale>
          <a:sx n="77" d="100"/>
          <a:sy n="77" d="100"/>
        </p:scale>
        <p:origin x="96" y="62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Wes" userId="af0a08d3-450a-44fe-af25-05348afc4137" providerId="ADAL" clId="{0BE58C54-92AF-49CA-B619-1B918A1BA3EC}"/>
    <pc:docChg chg="undo redo custSel addSld delSld modSld sldOrd modSection">
      <pc:chgData name="Austin, Wes" userId="af0a08d3-450a-44fe-af25-05348afc4137" providerId="ADAL" clId="{0BE58C54-92AF-49CA-B619-1B918A1BA3EC}" dt="2022-10-24T19:39:43.431" v="4409" actId="20577"/>
      <pc:docMkLst>
        <pc:docMk/>
      </pc:docMkLst>
      <pc:sldChg chg="modSp mod">
        <pc:chgData name="Austin, Wes" userId="af0a08d3-450a-44fe-af25-05348afc4137" providerId="ADAL" clId="{0BE58C54-92AF-49CA-B619-1B918A1BA3EC}" dt="2022-10-24T18:38:23.593" v="4285" actId="1076"/>
        <pc:sldMkLst>
          <pc:docMk/>
          <pc:sldMk cId="1473508937" sldId="465"/>
        </pc:sldMkLst>
        <pc:spChg chg="mod">
          <ac:chgData name="Austin, Wes" userId="af0a08d3-450a-44fe-af25-05348afc4137" providerId="ADAL" clId="{0BE58C54-92AF-49CA-B619-1B918A1BA3EC}" dt="2022-10-24T18:38:23.593" v="4285" actId="1076"/>
          <ac:spMkLst>
            <pc:docMk/>
            <pc:sldMk cId="1473508937" sldId="465"/>
            <ac:spMk id="11" creationId="{1DF8D491-E9D6-4622-95D9-A31A202ACC5D}"/>
          </ac:spMkLst>
        </pc:spChg>
      </pc:sldChg>
      <pc:sldChg chg="modSp mod">
        <pc:chgData name="Austin, Wes" userId="af0a08d3-450a-44fe-af25-05348afc4137" providerId="ADAL" clId="{0BE58C54-92AF-49CA-B619-1B918A1BA3EC}" dt="2022-10-24T19:00:56.540" v="4314" actId="1076"/>
        <pc:sldMkLst>
          <pc:docMk/>
          <pc:sldMk cId="3959432973" sldId="600"/>
        </pc:sldMkLst>
        <pc:spChg chg="mod">
          <ac:chgData name="Austin, Wes" userId="af0a08d3-450a-44fe-af25-05348afc4137" providerId="ADAL" clId="{0BE58C54-92AF-49CA-B619-1B918A1BA3EC}" dt="2022-10-24T19:00:56.540" v="4314" actId="1076"/>
          <ac:spMkLst>
            <pc:docMk/>
            <pc:sldMk cId="3959432973" sldId="600"/>
            <ac:spMk id="7" creationId="{B90163A0-5A9D-77B3-4CAB-5B5B44122F38}"/>
          </ac:spMkLst>
        </pc:spChg>
        <pc:picChg chg="mod">
          <ac:chgData name="Austin, Wes" userId="af0a08d3-450a-44fe-af25-05348afc4137" providerId="ADAL" clId="{0BE58C54-92AF-49CA-B619-1B918A1BA3EC}" dt="2022-10-24T19:00:53.292" v="4313" actId="14100"/>
          <ac:picMkLst>
            <pc:docMk/>
            <pc:sldMk cId="3959432973" sldId="600"/>
            <ac:picMk id="6" creationId="{8BA94B4E-903E-7610-BE14-F98C69801243}"/>
          </ac:picMkLst>
        </pc:picChg>
      </pc:sldChg>
      <pc:sldChg chg="modSp mod">
        <pc:chgData name="Austin, Wes" userId="af0a08d3-450a-44fe-af25-05348afc4137" providerId="ADAL" clId="{0BE58C54-92AF-49CA-B619-1B918A1BA3EC}" dt="2022-10-24T14:27:18.242" v="566" actId="20577"/>
        <pc:sldMkLst>
          <pc:docMk/>
          <pc:sldMk cId="3535978479" sldId="602"/>
        </pc:sldMkLst>
        <pc:spChg chg="mod">
          <ac:chgData name="Austin, Wes" userId="af0a08d3-450a-44fe-af25-05348afc4137" providerId="ADAL" clId="{0BE58C54-92AF-49CA-B619-1B918A1BA3EC}" dt="2022-10-24T14:27:18.242" v="566" actId="20577"/>
          <ac:spMkLst>
            <pc:docMk/>
            <pc:sldMk cId="3535978479" sldId="602"/>
            <ac:spMk id="3" creationId="{6430AC22-AF4A-1921-F508-44216DC554E2}"/>
          </ac:spMkLst>
        </pc:spChg>
      </pc:sldChg>
      <pc:sldChg chg="addSp modSp mod">
        <pc:chgData name="Austin, Wes" userId="af0a08d3-450a-44fe-af25-05348afc4137" providerId="ADAL" clId="{0BE58C54-92AF-49CA-B619-1B918A1BA3EC}" dt="2022-10-24T18:17:45.440" v="3387" actId="20577"/>
        <pc:sldMkLst>
          <pc:docMk/>
          <pc:sldMk cId="814139138" sldId="651"/>
        </pc:sldMkLst>
        <pc:spChg chg="mod">
          <ac:chgData name="Austin, Wes" userId="af0a08d3-450a-44fe-af25-05348afc4137" providerId="ADAL" clId="{0BE58C54-92AF-49CA-B619-1B918A1BA3EC}" dt="2022-10-24T13:55:17.634" v="471" actId="14100"/>
          <ac:spMkLst>
            <pc:docMk/>
            <pc:sldMk cId="814139138" sldId="651"/>
            <ac:spMk id="2" creationId="{401F7D9D-03E8-BD66-B6D9-E7577FD4058D}"/>
          </ac:spMkLst>
        </pc:spChg>
        <pc:spChg chg="add mod">
          <ac:chgData name="Austin, Wes" userId="af0a08d3-450a-44fe-af25-05348afc4137" providerId="ADAL" clId="{0BE58C54-92AF-49CA-B619-1B918A1BA3EC}" dt="2022-10-24T16:39:27.809" v="672" actId="14100"/>
          <ac:spMkLst>
            <pc:docMk/>
            <pc:sldMk cId="814139138" sldId="651"/>
            <ac:spMk id="5" creationId="{F8A5B2E5-B5BC-48BB-B71C-C2C462AF0803}"/>
          </ac:spMkLst>
        </pc:spChg>
        <pc:spChg chg="mod">
          <ac:chgData name="Austin, Wes" userId="af0a08d3-450a-44fe-af25-05348afc4137" providerId="ADAL" clId="{0BE58C54-92AF-49CA-B619-1B918A1BA3EC}" dt="2022-10-24T18:17:45.440" v="3387" actId="20577"/>
          <ac:spMkLst>
            <pc:docMk/>
            <pc:sldMk cId="814139138" sldId="651"/>
            <ac:spMk id="11" creationId="{462E9AFE-FCE3-4594-A4DB-141C6B7644D4}"/>
          </ac:spMkLst>
        </pc:spChg>
        <pc:picChg chg="add mod">
          <ac:chgData name="Austin, Wes" userId="af0a08d3-450a-44fe-af25-05348afc4137" providerId="ADAL" clId="{0BE58C54-92AF-49CA-B619-1B918A1BA3EC}" dt="2022-10-24T13:56:37.607" v="475" actId="1076"/>
          <ac:picMkLst>
            <pc:docMk/>
            <pc:sldMk cId="814139138" sldId="651"/>
            <ac:picMk id="3" creationId="{23067776-DC14-4312-B484-C6839A5C9AF7}"/>
          </ac:picMkLst>
        </pc:picChg>
      </pc:sldChg>
      <pc:sldChg chg="modSp mod">
        <pc:chgData name="Austin, Wes" userId="af0a08d3-450a-44fe-af25-05348afc4137" providerId="ADAL" clId="{0BE58C54-92AF-49CA-B619-1B918A1BA3EC}" dt="2022-10-24T13:08:13.208" v="406" actId="20577"/>
        <pc:sldMkLst>
          <pc:docMk/>
          <pc:sldMk cId="4116503713" sldId="653"/>
        </pc:sldMkLst>
        <pc:spChg chg="mod">
          <ac:chgData name="Austin, Wes" userId="af0a08d3-450a-44fe-af25-05348afc4137" providerId="ADAL" clId="{0BE58C54-92AF-49CA-B619-1B918A1BA3EC}" dt="2022-10-24T13:08:13.208" v="406" actId="20577"/>
          <ac:spMkLst>
            <pc:docMk/>
            <pc:sldMk cId="4116503713" sldId="653"/>
            <ac:spMk id="2" creationId="{7E0D35E3-39BD-7646-A4FC-A0AF6DBD0ED0}"/>
          </ac:spMkLst>
        </pc:spChg>
      </pc:sldChg>
      <pc:sldChg chg="delSp modSp mod ord">
        <pc:chgData name="Austin, Wes" userId="af0a08d3-450a-44fe-af25-05348afc4137" providerId="ADAL" clId="{0BE58C54-92AF-49CA-B619-1B918A1BA3EC}" dt="2022-10-24T18:21:06.214" v="3446" actId="1076"/>
        <pc:sldMkLst>
          <pc:docMk/>
          <pc:sldMk cId="2158633105" sldId="655"/>
        </pc:sldMkLst>
        <pc:spChg chg="mod">
          <ac:chgData name="Austin, Wes" userId="af0a08d3-450a-44fe-af25-05348afc4137" providerId="ADAL" clId="{0BE58C54-92AF-49CA-B619-1B918A1BA3EC}" dt="2022-10-24T13:10:11.905" v="412" actId="1076"/>
          <ac:spMkLst>
            <pc:docMk/>
            <pc:sldMk cId="2158633105" sldId="655"/>
            <ac:spMk id="6" creationId="{421BF2F0-937A-5596-2385-8A3F37080519}"/>
          </ac:spMkLst>
        </pc:spChg>
        <pc:spChg chg="mod">
          <ac:chgData name="Austin, Wes" userId="af0a08d3-450a-44fe-af25-05348afc4137" providerId="ADAL" clId="{0BE58C54-92AF-49CA-B619-1B918A1BA3EC}" dt="2022-10-24T13:09:59.873" v="408" actId="1076"/>
          <ac:spMkLst>
            <pc:docMk/>
            <pc:sldMk cId="2158633105" sldId="655"/>
            <ac:spMk id="9" creationId="{978681EB-F74F-6AFB-63F7-5D34C59ECD05}"/>
          </ac:spMkLst>
        </pc:spChg>
        <pc:spChg chg="mod">
          <ac:chgData name="Austin, Wes" userId="af0a08d3-450a-44fe-af25-05348afc4137" providerId="ADAL" clId="{0BE58C54-92AF-49CA-B619-1B918A1BA3EC}" dt="2022-10-24T14:38:30.718" v="582" actId="1076"/>
          <ac:spMkLst>
            <pc:docMk/>
            <pc:sldMk cId="2158633105" sldId="655"/>
            <ac:spMk id="10" creationId="{86ADC724-563B-03FB-4F68-1F86FA59285D}"/>
          </ac:spMkLst>
        </pc:spChg>
        <pc:spChg chg="mod">
          <ac:chgData name="Austin, Wes" userId="af0a08d3-450a-44fe-af25-05348afc4137" providerId="ADAL" clId="{0BE58C54-92AF-49CA-B619-1B918A1BA3EC}" dt="2022-10-24T14:41:28.901" v="586" actId="1076"/>
          <ac:spMkLst>
            <pc:docMk/>
            <pc:sldMk cId="2158633105" sldId="655"/>
            <ac:spMk id="12" creationId="{549B7A65-6562-FCC7-AA98-B3BACA7DBA5F}"/>
          </ac:spMkLst>
        </pc:spChg>
        <pc:cxnChg chg="mod">
          <ac:chgData name="Austin, Wes" userId="af0a08d3-450a-44fe-af25-05348afc4137" providerId="ADAL" clId="{0BE58C54-92AF-49CA-B619-1B918A1BA3EC}" dt="2022-10-24T18:21:06.214" v="3446" actId="1076"/>
          <ac:cxnSpMkLst>
            <pc:docMk/>
            <pc:sldMk cId="2158633105" sldId="655"/>
            <ac:cxnSpMk id="15" creationId="{ECE55E46-D947-AAEB-90E0-5D70C645B5C9}"/>
          </ac:cxnSpMkLst>
        </pc:cxnChg>
        <pc:cxnChg chg="mod">
          <ac:chgData name="Austin, Wes" userId="af0a08d3-450a-44fe-af25-05348afc4137" providerId="ADAL" clId="{0BE58C54-92AF-49CA-B619-1B918A1BA3EC}" dt="2022-10-24T13:10:01.665" v="409" actId="1076"/>
          <ac:cxnSpMkLst>
            <pc:docMk/>
            <pc:sldMk cId="2158633105" sldId="655"/>
            <ac:cxnSpMk id="17" creationId="{5B9C28FD-468C-4FA9-47BF-AF7908829793}"/>
          </ac:cxnSpMkLst>
        </pc:cxnChg>
        <pc:cxnChg chg="mod">
          <ac:chgData name="Austin, Wes" userId="af0a08d3-450a-44fe-af25-05348afc4137" providerId="ADAL" clId="{0BE58C54-92AF-49CA-B619-1B918A1BA3EC}" dt="2022-10-24T14:41:32.748" v="587" actId="1076"/>
          <ac:cxnSpMkLst>
            <pc:docMk/>
            <pc:sldMk cId="2158633105" sldId="655"/>
            <ac:cxnSpMk id="21" creationId="{28BBAF60-4EF9-7747-2551-4D65CB89C812}"/>
          </ac:cxnSpMkLst>
        </pc:cxnChg>
        <pc:cxnChg chg="del mod">
          <ac:chgData name="Austin, Wes" userId="af0a08d3-450a-44fe-af25-05348afc4137" providerId="ADAL" clId="{0BE58C54-92AF-49CA-B619-1B918A1BA3EC}" dt="2022-10-24T14:41:34.161" v="588" actId="478"/>
          <ac:cxnSpMkLst>
            <pc:docMk/>
            <pc:sldMk cId="2158633105" sldId="655"/>
            <ac:cxnSpMk id="22" creationId="{ABB303B2-B6FC-18A7-F11A-517168554CC3}"/>
          </ac:cxnSpMkLst>
        </pc:cxnChg>
      </pc:sldChg>
      <pc:sldChg chg="modSp mod">
        <pc:chgData name="Austin, Wes" userId="af0a08d3-450a-44fe-af25-05348afc4137" providerId="ADAL" clId="{0BE58C54-92AF-49CA-B619-1B918A1BA3EC}" dt="2022-10-24T19:39:43.431" v="4409" actId="20577"/>
        <pc:sldMkLst>
          <pc:docMk/>
          <pc:sldMk cId="4061615486" sldId="656"/>
        </pc:sldMkLst>
        <pc:spChg chg="mod">
          <ac:chgData name="Austin, Wes" userId="af0a08d3-450a-44fe-af25-05348afc4137" providerId="ADAL" clId="{0BE58C54-92AF-49CA-B619-1B918A1BA3EC}" dt="2022-10-24T19:39:43.431" v="4409" actId="20577"/>
          <ac:spMkLst>
            <pc:docMk/>
            <pc:sldMk cId="4061615486" sldId="656"/>
            <ac:spMk id="4" creationId="{43DB1A2D-738B-8F33-629E-4799D45A6024}"/>
          </ac:spMkLst>
        </pc:spChg>
      </pc:sldChg>
      <pc:sldChg chg="modSp mod">
        <pc:chgData name="Austin, Wes" userId="af0a08d3-450a-44fe-af25-05348afc4137" providerId="ADAL" clId="{0BE58C54-92AF-49CA-B619-1B918A1BA3EC}" dt="2022-10-24T14:28:15.944" v="579" actId="20577"/>
        <pc:sldMkLst>
          <pc:docMk/>
          <pc:sldMk cId="1243289201" sldId="657"/>
        </pc:sldMkLst>
        <pc:spChg chg="mod">
          <ac:chgData name="Austin, Wes" userId="af0a08d3-450a-44fe-af25-05348afc4137" providerId="ADAL" clId="{0BE58C54-92AF-49CA-B619-1B918A1BA3EC}" dt="2022-10-24T14:28:15.944" v="579" actId="20577"/>
          <ac:spMkLst>
            <pc:docMk/>
            <pc:sldMk cId="1243289201" sldId="657"/>
            <ac:spMk id="2" creationId="{EB0851C6-5991-258B-8F10-451E55EFE9CF}"/>
          </ac:spMkLst>
        </pc:spChg>
      </pc:sldChg>
      <pc:sldChg chg="modSp mod">
        <pc:chgData name="Austin, Wes" userId="af0a08d3-450a-44fe-af25-05348afc4137" providerId="ADAL" clId="{0BE58C54-92AF-49CA-B619-1B918A1BA3EC}" dt="2022-10-24T19:07:41.712" v="4319" actId="1076"/>
        <pc:sldMkLst>
          <pc:docMk/>
          <pc:sldMk cId="1441710716" sldId="660"/>
        </pc:sldMkLst>
        <pc:spChg chg="mod">
          <ac:chgData name="Austin, Wes" userId="af0a08d3-450a-44fe-af25-05348afc4137" providerId="ADAL" clId="{0BE58C54-92AF-49CA-B619-1B918A1BA3EC}" dt="2022-10-24T19:07:41.712" v="4319" actId="1076"/>
          <ac:spMkLst>
            <pc:docMk/>
            <pc:sldMk cId="1441710716" sldId="660"/>
            <ac:spMk id="2" creationId="{AB3A8A2A-0E7B-EAAD-884C-FDEEF486C013}"/>
          </ac:spMkLst>
        </pc:spChg>
      </pc:sldChg>
      <pc:sldChg chg="delSp modSp mod">
        <pc:chgData name="Austin, Wes" userId="af0a08d3-450a-44fe-af25-05348afc4137" providerId="ADAL" clId="{0BE58C54-92AF-49CA-B619-1B918A1BA3EC}" dt="2022-10-24T19:13:10.404" v="4337" actId="1076"/>
        <pc:sldMkLst>
          <pc:docMk/>
          <pc:sldMk cId="3018837948" sldId="661"/>
        </pc:sldMkLst>
        <pc:spChg chg="mod">
          <ac:chgData name="Austin, Wes" userId="af0a08d3-450a-44fe-af25-05348afc4137" providerId="ADAL" clId="{0BE58C54-92AF-49CA-B619-1B918A1BA3EC}" dt="2022-10-24T19:13:07.444" v="4336" actId="1076"/>
          <ac:spMkLst>
            <pc:docMk/>
            <pc:sldMk cId="3018837948" sldId="661"/>
            <ac:spMk id="2" creationId="{94F4AADA-FB9A-B16A-F511-0AE80F25E6A4}"/>
          </ac:spMkLst>
        </pc:spChg>
        <pc:spChg chg="mod">
          <ac:chgData name="Austin, Wes" userId="af0a08d3-450a-44fe-af25-05348afc4137" providerId="ADAL" clId="{0BE58C54-92AF-49CA-B619-1B918A1BA3EC}" dt="2022-10-24T19:13:10.404" v="4337" actId="1076"/>
          <ac:spMkLst>
            <pc:docMk/>
            <pc:sldMk cId="3018837948" sldId="661"/>
            <ac:spMk id="3" creationId="{E286DB8E-F119-70D7-BD13-0F353081A0D6}"/>
          </ac:spMkLst>
        </pc:spChg>
        <pc:spChg chg="del mod">
          <ac:chgData name="Austin, Wes" userId="af0a08d3-450a-44fe-af25-05348afc4137" providerId="ADAL" clId="{0BE58C54-92AF-49CA-B619-1B918A1BA3EC}" dt="2022-10-24T19:13:05.213" v="4335" actId="478"/>
          <ac:spMkLst>
            <pc:docMk/>
            <pc:sldMk cId="3018837948" sldId="661"/>
            <ac:spMk id="6" creationId="{24D2D056-6E11-2CE4-134B-F8E5C28783A8}"/>
          </ac:spMkLst>
        </pc:spChg>
      </pc:sldChg>
      <pc:sldChg chg="modSp mod">
        <pc:chgData name="Austin, Wes" userId="af0a08d3-450a-44fe-af25-05348afc4137" providerId="ADAL" clId="{0BE58C54-92AF-49CA-B619-1B918A1BA3EC}" dt="2022-10-24T13:01:11.887" v="0" actId="114"/>
        <pc:sldMkLst>
          <pc:docMk/>
          <pc:sldMk cId="3874152260" sldId="662"/>
        </pc:sldMkLst>
        <pc:spChg chg="mod">
          <ac:chgData name="Austin, Wes" userId="af0a08d3-450a-44fe-af25-05348afc4137" providerId="ADAL" clId="{0BE58C54-92AF-49CA-B619-1B918A1BA3EC}" dt="2022-10-24T13:01:11.887" v="0" actId="114"/>
          <ac:spMkLst>
            <pc:docMk/>
            <pc:sldMk cId="3874152260" sldId="662"/>
            <ac:spMk id="2" creationId="{4885F439-A6D6-CF1B-46FC-E69BEA808E6C}"/>
          </ac:spMkLst>
        </pc:spChg>
      </pc:sldChg>
      <pc:sldChg chg="modSp mod">
        <pc:chgData name="Austin, Wes" userId="af0a08d3-450a-44fe-af25-05348afc4137" providerId="ADAL" clId="{0BE58C54-92AF-49CA-B619-1B918A1BA3EC}" dt="2022-10-24T13:01:56.405" v="4" actId="207"/>
        <pc:sldMkLst>
          <pc:docMk/>
          <pc:sldMk cId="1759727505" sldId="665"/>
        </pc:sldMkLst>
        <pc:spChg chg="mod">
          <ac:chgData name="Austin, Wes" userId="af0a08d3-450a-44fe-af25-05348afc4137" providerId="ADAL" clId="{0BE58C54-92AF-49CA-B619-1B918A1BA3EC}" dt="2022-10-24T13:01:29.828" v="1" actId="207"/>
          <ac:spMkLst>
            <pc:docMk/>
            <pc:sldMk cId="1759727505" sldId="665"/>
            <ac:spMk id="3" creationId="{69DB08CA-A7FC-34F6-CA54-B66FC2C4B5A0}"/>
          </ac:spMkLst>
        </pc:spChg>
        <pc:spChg chg="mod">
          <ac:chgData name="Austin, Wes" userId="af0a08d3-450a-44fe-af25-05348afc4137" providerId="ADAL" clId="{0BE58C54-92AF-49CA-B619-1B918A1BA3EC}" dt="2022-10-24T13:01:52.317" v="3" actId="207"/>
          <ac:spMkLst>
            <pc:docMk/>
            <pc:sldMk cId="1759727505" sldId="665"/>
            <ac:spMk id="5" creationId="{A71B1D26-5449-67A6-BE99-C9D8E4FCA1E8}"/>
          </ac:spMkLst>
        </pc:spChg>
        <pc:spChg chg="mod">
          <ac:chgData name="Austin, Wes" userId="af0a08d3-450a-44fe-af25-05348afc4137" providerId="ADAL" clId="{0BE58C54-92AF-49CA-B619-1B918A1BA3EC}" dt="2022-10-24T13:01:56.405" v="4" actId="207"/>
          <ac:spMkLst>
            <pc:docMk/>
            <pc:sldMk cId="1759727505" sldId="665"/>
            <ac:spMk id="6" creationId="{68C6A43C-4325-4F70-E3AA-5228912331DE}"/>
          </ac:spMkLst>
        </pc:spChg>
        <pc:spChg chg="mod">
          <ac:chgData name="Austin, Wes" userId="af0a08d3-450a-44fe-af25-05348afc4137" providerId="ADAL" clId="{0BE58C54-92AF-49CA-B619-1B918A1BA3EC}" dt="2022-10-24T13:01:33.663" v="2" actId="207"/>
          <ac:spMkLst>
            <pc:docMk/>
            <pc:sldMk cId="1759727505" sldId="665"/>
            <ac:spMk id="10" creationId="{AD8E574A-FB43-5D56-CCF4-3567052C0DD9}"/>
          </ac:spMkLst>
        </pc:spChg>
      </pc:sldChg>
      <pc:sldChg chg="modSp mod">
        <pc:chgData name="Austin, Wes" userId="af0a08d3-450a-44fe-af25-05348afc4137" providerId="ADAL" clId="{0BE58C54-92AF-49CA-B619-1B918A1BA3EC}" dt="2022-10-24T19:23:13.017" v="4391" actId="1076"/>
        <pc:sldMkLst>
          <pc:docMk/>
          <pc:sldMk cId="1313235042" sldId="667"/>
        </pc:sldMkLst>
        <pc:spChg chg="mod">
          <ac:chgData name="Austin, Wes" userId="af0a08d3-450a-44fe-af25-05348afc4137" providerId="ADAL" clId="{0BE58C54-92AF-49CA-B619-1B918A1BA3EC}" dt="2022-10-24T19:23:05.645" v="4387" actId="14100"/>
          <ac:spMkLst>
            <pc:docMk/>
            <pc:sldMk cId="1313235042" sldId="667"/>
            <ac:spMk id="4" creationId="{F3BBA0F1-C89B-FF84-29B9-ABD8109356D1}"/>
          </ac:spMkLst>
        </pc:spChg>
        <pc:spChg chg="mod">
          <ac:chgData name="Austin, Wes" userId="af0a08d3-450a-44fe-af25-05348afc4137" providerId="ADAL" clId="{0BE58C54-92AF-49CA-B619-1B918A1BA3EC}" dt="2022-10-24T19:23:13.017" v="4391" actId="1076"/>
          <ac:spMkLst>
            <pc:docMk/>
            <pc:sldMk cId="1313235042" sldId="667"/>
            <ac:spMk id="11" creationId="{462E9AFE-FCE3-4594-A4DB-141C6B7644D4}"/>
          </ac:spMkLst>
        </pc:spChg>
        <pc:picChg chg="mod">
          <ac:chgData name="Austin, Wes" userId="af0a08d3-450a-44fe-af25-05348afc4137" providerId="ADAL" clId="{0BE58C54-92AF-49CA-B619-1B918A1BA3EC}" dt="2022-10-24T19:23:09.923" v="4390" actId="14100"/>
          <ac:picMkLst>
            <pc:docMk/>
            <pc:sldMk cId="1313235042" sldId="667"/>
            <ac:picMk id="6146" creationId="{AC29A557-09EC-A2F3-96C8-CE192A078918}"/>
          </ac:picMkLst>
        </pc:picChg>
      </pc:sldChg>
      <pc:sldChg chg="modSp mod">
        <pc:chgData name="Austin, Wes" userId="af0a08d3-450a-44fe-af25-05348afc4137" providerId="ADAL" clId="{0BE58C54-92AF-49CA-B619-1B918A1BA3EC}" dt="2022-10-24T16:38:57.226" v="667" actId="20577"/>
        <pc:sldMkLst>
          <pc:docMk/>
          <pc:sldMk cId="2135936131" sldId="668"/>
        </pc:sldMkLst>
        <pc:spChg chg="mod">
          <ac:chgData name="Austin, Wes" userId="af0a08d3-450a-44fe-af25-05348afc4137" providerId="ADAL" clId="{0BE58C54-92AF-49CA-B619-1B918A1BA3EC}" dt="2022-10-24T16:38:57.226" v="667" actId="20577"/>
          <ac:spMkLst>
            <pc:docMk/>
            <pc:sldMk cId="2135936131" sldId="668"/>
            <ac:spMk id="2" creationId="{73C37B2F-1D84-4035-3782-D5DF64B1243C}"/>
          </ac:spMkLst>
        </pc:spChg>
      </pc:sldChg>
      <pc:sldChg chg="modSp mod">
        <pc:chgData name="Austin, Wes" userId="af0a08d3-450a-44fe-af25-05348afc4137" providerId="ADAL" clId="{0BE58C54-92AF-49CA-B619-1B918A1BA3EC}" dt="2022-10-24T19:19:53.402" v="4341" actId="1076"/>
        <pc:sldMkLst>
          <pc:docMk/>
          <pc:sldMk cId="1045608640" sldId="670"/>
        </pc:sldMkLst>
        <pc:spChg chg="mod">
          <ac:chgData name="Austin, Wes" userId="af0a08d3-450a-44fe-af25-05348afc4137" providerId="ADAL" clId="{0BE58C54-92AF-49CA-B619-1B918A1BA3EC}" dt="2022-10-24T19:19:53.402" v="4341" actId="1076"/>
          <ac:spMkLst>
            <pc:docMk/>
            <pc:sldMk cId="1045608640" sldId="670"/>
            <ac:spMk id="2" creationId="{8FC540F0-C4E7-47DC-00D9-45507DB52CF2}"/>
          </ac:spMkLst>
        </pc:spChg>
      </pc:sldChg>
      <pc:sldChg chg="modSp mod">
        <pc:chgData name="Austin, Wes" userId="af0a08d3-450a-44fe-af25-05348afc4137" providerId="ADAL" clId="{0BE58C54-92AF-49CA-B619-1B918A1BA3EC}" dt="2022-10-24T14:24:10.416" v="498" actId="1076"/>
        <pc:sldMkLst>
          <pc:docMk/>
          <pc:sldMk cId="3862629482" sldId="672"/>
        </pc:sldMkLst>
        <pc:spChg chg="mod">
          <ac:chgData name="Austin, Wes" userId="af0a08d3-450a-44fe-af25-05348afc4137" providerId="ADAL" clId="{0BE58C54-92AF-49CA-B619-1B918A1BA3EC}" dt="2022-10-24T14:24:10.416" v="498" actId="1076"/>
          <ac:spMkLst>
            <pc:docMk/>
            <pc:sldMk cId="3862629482" sldId="672"/>
            <ac:spMk id="11" creationId="{462E9AFE-FCE3-4594-A4DB-141C6B7644D4}"/>
          </ac:spMkLst>
        </pc:spChg>
      </pc:sldChg>
      <pc:sldChg chg="modSp mod">
        <pc:chgData name="Austin, Wes" userId="af0a08d3-450a-44fe-af25-05348afc4137" providerId="ADAL" clId="{0BE58C54-92AF-49CA-B619-1B918A1BA3EC}" dt="2022-10-24T17:13:12.277" v="2902" actId="20577"/>
        <pc:sldMkLst>
          <pc:docMk/>
          <pc:sldMk cId="2431696557" sldId="674"/>
        </pc:sldMkLst>
        <pc:spChg chg="mod">
          <ac:chgData name="Austin, Wes" userId="af0a08d3-450a-44fe-af25-05348afc4137" providerId="ADAL" clId="{0BE58C54-92AF-49CA-B619-1B918A1BA3EC}" dt="2022-10-24T17:13:12.277" v="2902" actId="20577"/>
          <ac:spMkLst>
            <pc:docMk/>
            <pc:sldMk cId="2431696557" sldId="674"/>
            <ac:spMk id="2" creationId="{C660553F-B58F-6842-CC90-E30D4ADE073A}"/>
          </ac:spMkLst>
        </pc:spChg>
      </pc:sldChg>
      <pc:sldChg chg="addSp modSp mod">
        <pc:chgData name="Austin, Wes" userId="af0a08d3-450a-44fe-af25-05348afc4137" providerId="ADAL" clId="{0BE58C54-92AF-49CA-B619-1B918A1BA3EC}" dt="2022-10-24T19:28:18.690" v="4408" actId="20577"/>
        <pc:sldMkLst>
          <pc:docMk/>
          <pc:sldMk cId="1359451579" sldId="675"/>
        </pc:sldMkLst>
        <pc:spChg chg="mod">
          <ac:chgData name="Austin, Wes" userId="af0a08d3-450a-44fe-af25-05348afc4137" providerId="ADAL" clId="{0BE58C54-92AF-49CA-B619-1B918A1BA3EC}" dt="2022-10-24T19:28:18.690" v="4408" actId="20577"/>
          <ac:spMkLst>
            <pc:docMk/>
            <pc:sldMk cId="1359451579" sldId="675"/>
            <ac:spMk id="2" creationId="{C660553F-B58F-6842-CC90-E30D4ADE073A}"/>
          </ac:spMkLst>
        </pc:spChg>
        <pc:picChg chg="add mod">
          <ac:chgData name="Austin, Wes" userId="af0a08d3-450a-44fe-af25-05348afc4137" providerId="ADAL" clId="{0BE58C54-92AF-49CA-B619-1B918A1BA3EC}" dt="2022-10-24T19:28:11.192" v="4401" actId="1076"/>
          <ac:picMkLst>
            <pc:docMk/>
            <pc:sldMk cId="1359451579" sldId="675"/>
            <ac:picMk id="4" creationId="{F1EC3AF3-76A7-4E7B-ADA2-984174C85FE3}"/>
          </ac:picMkLst>
        </pc:picChg>
      </pc:sldChg>
      <pc:sldChg chg="modSp mod">
        <pc:chgData name="Austin, Wes" userId="af0a08d3-450a-44fe-af25-05348afc4137" providerId="ADAL" clId="{0BE58C54-92AF-49CA-B619-1B918A1BA3EC}" dt="2022-10-24T18:41:56.728" v="4292"/>
        <pc:sldMkLst>
          <pc:docMk/>
          <pc:sldMk cId="2464459670" sldId="676"/>
        </pc:sldMkLst>
        <pc:spChg chg="mod">
          <ac:chgData name="Austin, Wes" userId="af0a08d3-450a-44fe-af25-05348afc4137" providerId="ADAL" clId="{0BE58C54-92AF-49CA-B619-1B918A1BA3EC}" dt="2022-10-24T18:41:56.728" v="4292"/>
          <ac:spMkLst>
            <pc:docMk/>
            <pc:sldMk cId="2464459670" sldId="676"/>
            <ac:spMk id="2" creationId="{C660553F-B58F-6842-CC90-E30D4ADE073A}"/>
          </ac:spMkLst>
        </pc:spChg>
      </pc:sldChg>
      <pc:sldChg chg="del">
        <pc:chgData name="Austin, Wes" userId="af0a08d3-450a-44fe-af25-05348afc4137" providerId="ADAL" clId="{0BE58C54-92AF-49CA-B619-1B918A1BA3EC}" dt="2022-10-24T16:39:16.342" v="670" actId="47"/>
        <pc:sldMkLst>
          <pc:docMk/>
          <pc:sldMk cId="527275115" sldId="677"/>
        </pc:sldMkLst>
      </pc:sldChg>
      <pc:sldChg chg="modSp mod">
        <pc:chgData name="Austin, Wes" userId="af0a08d3-450a-44fe-af25-05348afc4137" providerId="ADAL" clId="{0BE58C54-92AF-49CA-B619-1B918A1BA3EC}" dt="2022-10-24T18:58:19.220" v="4311" actId="20577"/>
        <pc:sldMkLst>
          <pc:docMk/>
          <pc:sldMk cId="3689614326" sldId="679"/>
        </pc:sldMkLst>
        <pc:spChg chg="mod">
          <ac:chgData name="Austin, Wes" userId="af0a08d3-450a-44fe-af25-05348afc4137" providerId="ADAL" clId="{0BE58C54-92AF-49CA-B619-1B918A1BA3EC}" dt="2022-10-24T18:58:19.220" v="4311" actId="20577"/>
          <ac:spMkLst>
            <pc:docMk/>
            <pc:sldMk cId="3689614326" sldId="679"/>
            <ac:spMk id="2" creationId="{40D3EFA1-FAE0-BC86-6AB8-E0479A25CC06}"/>
          </ac:spMkLst>
        </pc:spChg>
      </pc:sldChg>
      <pc:sldChg chg="addSp modSp mod ord">
        <pc:chgData name="Austin, Wes" userId="af0a08d3-450a-44fe-af25-05348afc4137" providerId="ADAL" clId="{0BE58C54-92AF-49CA-B619-1B918A1BA3EC}" dt="2022-10-24T18:56:17.229" v="4300" actId="1076"/>
        <pc:sldMkLst>
          <pc:docMk/>
          <pc:sldMk cId="3813259095" sldId="682"/>
        </pc:sldMkLst>
        <pc:spChg chg="mod">
          <ac:chgData name="Austin, Wes" userId="af0a08d3-450a-44fe-af25-05348afc4137" providerId="ADAL" clId="{0BE58C54-92AF-49CA-B619-1B918A1BA3EC}" dt="2022-10-24T18:56:17.229" v="4300" actId="1076"/>
          <ac:spMkLst>
            <pc:docMk/>
            <pc:sldMk cId="3813259095" sldId="682"/>
            <ac:spMk id="4" creationId="{CAE5AFF6-A539-2BDF-6A12-1E4E358ED3F0}"/>
          </ac:spMkLst>
        </pc:spChg>
        <pc:spChg chg="add mod">
          <ac:chgData name="Austin, Wes" userId="af0a08d3-450a-44fe-af25-05348afc4137" providerId="ADAL" clId="{0BE58C54-92AF-49CA-B619-1B918A1BA3EC}" dt="2022-10-24T16:43:15.249" v="814" actId="14100"/>
          <ac:spMkLst>
            <pc:docMk/>
            <pc:sldMk cId="3813259095" sldId="682"/>
            <ac:spMk id="5" creationId="{3A68C29E-8A10-4639-A520-EFD571E3B5E8}"/>
          </ac:spMkLst>
        </pc:spChg>
        <pc:picChg chg="add mod">
          <ac:chgData name="Austin, Wes" userId="af0a08d3-450a-44fe-af25-05348afc4137" providerId="ADAL" clId="{0BE58C54-92AF-49CA-B619-1B918A1BA3EC}" dt="2022-10-24T16:40:50.263" v="677" actId="14100"/>
          <ac:picMkLst>
            <pc:docMk/>
            <pc:sldMk cId="3813259095" sldId="682"/>
            <ac:picMk id="1026" creationId="{6DE7E4E2-8195-4601-BCD9-193A9CE7DD9C}"/>
          </ac:picMkLst>
        </pc:picChg>
      </pc:sldChg>
      <pc:sldChg chg="modSp mod">
        <pc:chgData name="Austin, Wes" userId="af0a08d3-450a-44fe-af25-05348afc4137" providerId="ADAL" clId="{0BE58C54-92AF-49CA-B619-1B918A1BA3EC}" dt="2022-10-24T19:07:47.903" v="4322" actId="1076"/>
        <pc:sldMkLst>
          <pc:docMk/>
          <pc:sldMk cId="334661912" sldId="683"/>
        </pc:sldMkLst>
        <pc:spChg chg="mod">
          <ac:chgData name="Austin, Wes" userId="af0a08d3-450a-44fe-af25-05348afc4137" providerId="ADAL" clId="{0BE58C54-92AF-49CA-B619-1B918A1BA3EC}" dt="2022-10-24T19:07:47.903" v="4322" actId="1076"/>
          <ac:spMkLst>
            <pc:docMk/>
            <pc:sldMk cId="334661912" sldId="683"/>
            <ac:spMk id="2" creationId="{AB3A8A2A-0E7B-EAAD-884C-FDEEF486C013}"/>
          </ac:spMkLst>
        </pc:spChg>
      </pc:sldChg>
      <pc:sldChg chg="addSp delSp modSp mod">
        <pc:chgData name="Austin, Wes" userId="af0a08d3-450a-44fe-af25-05348afc4137" providerId="ADAL" clId="{0BE58C54-92AF-49CA-B619-1B918A1BA3EC}" dt="2022-10-24T18:24:24.173" v="3488" actId="208"/>
        <pc:sldMkLst>
          <pc:docMk/>
          <pc:sldMk cId="2387255920" sldId="684"/>
        </pc:sldMkLst>
        <pc:spChg chg="del">
          <ac:chgData name="Austin, Wes" userId="af0a08d3-450a-44fe-af25-05348afc4137" providerId="ADAL" clId="{0BE58C54-92AF-49CA-B619-1B918A1BA3EC}" dt="2022-10-24T16:42:53.480" v="775" actId="478"/>
          <ac:spMkLst>
            <pc:docMk/>
            <pc:sldMk cId="2387255920" sldId="684"/>
            <ac:spMk id="2" creationId="{C660553F-B58F-6842-CC90-E30D4ADE073A}"/>
          </ac:spMkLst>
        </pc:spChg>
        <pc:spChg chg="add mod">
          <ac:chgData name="Austin, Wes" userId="af0a08d3-450a-44fe-af25-05348afc4137" providerId="ADAL" clId="{0BE58C54-92AF-49CA-B619-1B918A1BA3EC}" dt="2022-10-24T16:47:47.924" v="976" actId="1076"/>
          <ac:spMkLst>
            <pc:docMk/>
            <pc:sldMk cId="2387255920" sldId="684"/>
            <ac:spMk id="6" creationId="{628513B9-1195-44DF-A1FD-1CD9CC354126}"/>
          </ac:spMkLst>
        </pc:spChg>
        <pc:spChg chg="add mod">
          <ac:chgData name="Austin, Wes" userId="af0a08d3-450a-44fe-af25-05348afc4137" providerId="ADAL" clId="{0BE58C54-92AF-49CA-B619-1B918A1BA3EC}" dt="2022-10-24T18:24:24.173" v="3488" actId="208"/>
          <ac:spMkLst>
            <pc:docMk/>
            <pc:sldMk cId="2387255920" sldId="684"/>
            <ac:spMk id="7" creationId="{FC2D2302-8FB1-4904-BDB7-22BAFA12609E}"/>
          </ac:spMkLst>
        </pc:spChg>
        <pc:spChg chg="mod">
          <ac:chgData name="Austin, Wes" userId="af0a08d3-450a-44fe-af25-05348afc4137" providerId="ADAL" clId="{0BE58C54-92AF-49CA-B619-1B918A1BA3EC}" dt="2022-10-24T16:43:03.332" v="810" actId="20577"/>
          <ac:spMkLst>
            <pc:docMk/>
            <pc:sldMk cId="2387255920" sldId="684"/>
            <ac:spMk id="11" creationId="{462E9AFE-FCE3-4594-A4DB-141C6B7644D4}"/>
          </ac:spMkLst>
        </pc:spChg>
        <pc:picChg chg="add mod">
          <ac:chgData name="Austin, Wes" userId="af0a08d3-450a-44fe-af25-05348afc4137" providerId="ADAL" clId="{0BE58C54-92AF-49CA-B619-1B918A1BA3EC}" dt="2022-10-24T18:24:08.782" v="3484" actId="1076"/>
          <ac:picMkLst>
            <pc:docMk/>
            <pc:sldMk cId="2387255920" sldId="684"/>
            <ac:picMk id="4" creationId="{5621DBDB-C55C-49F6-8053-703395F7AA1E}"/>
          </ac:picMkLst>
        </pc:picChg>
      </pc:sldChg>
      <pc:sldChg chg="modSp mod">
        <pc:chgData name="Austin, Wes" userId="af0a08d3-450a-44fe-af25-05348afc4137" providerId="ADAL" clId="{0BE58C54-92AF-49CA-B619-1B918A1BA3EC}" dt="2022-10-24T19:27:32.175" v="4399" actId="20577"/>
        <pc:sldMkLst>
          <pc:docMk/>
          <pc:sldMk cId="743528676" sldId="685"/>
        </pc:sldMkLst>
        <pc:spChg chg="mod">
          <ac:chgData name="Austin, Wes" userId="af0a08d3-450a-44fe-af25-05348afc4137" providerId="ADAL" clId="{0BE58C54-92AF-49CA-B619-1B918A1BA3EC}" dt="2022-10-24T19:27:32.175" v="4399" actId="20577"/>
          <ac:spMkLst>
            <pc:docMk/>
            <pc:sldMk cId="743528676" sldId="685"/>
            <ac:spMk id="2" creationId="{C660553F-B58F-6842-CC90-E30D4ADE073A}"/>
          </ac:spMkLst>
        </pc:spChg>
      </pc:sldChg>
      <pc:sldChg chg="delSp mod">
        <pc:chgData name="Austin, Wes" userId="af0a08d3-450a-44fe-af25-05348afc4137" providerId="ADAL" clId="{0BE58C54-92AF-49CA-B619-1B918A1BA3EC}" dt="2022-10-24T18:14:23.276" v="3222" actId="478"/>
        <pc:sldMkLst>
          <pc:docMk/>
          <pc:sldMk cId="711524001" sldId="686"/>
        </pc:sldMkLst>
        <pc:spChg chg="del">
          <ac:chgData name="Austin, Wes" userId="af0a08d3-450a-44fe-af25-05348afc4137" providerId="ADAL" clId="{0BE58C54-92AF-49CA-B619-1B918A1BA3EC}" dt="2022-10-24T18:14:23.276" v="3222" actId="478"/>
          <ac:spMkLst>
            <pc:docMk/>
            <pc:sldMk cId="711524001" sldId="686"/>
            <ac:spMk id="2" creationId="{F89C1C54-F776-09D6-61FE-07A3DBEBCBA6}"/>
          </ac:spMkLst>
        </pc:spChg>
      </pc:sldChg>
      <pc:sldChg chg="modSp mod">
        <pc:chgData name="Austin, Wes" userId="af0a08d3-450a-44fe-af25-05348afc4137" providerId="ADAL" clId="{0BE58C54-92AF-49CA-B619-1B918A1BA3EC}" dt="2022-10-24T18:15:37.811" v="3247" actId="20577"/>
        <pc:sldMkLst>
          <pc:docMk/>
          <pc:sldMk cId="4219735305" sldId="689"/>
        </pc:sldMkLst>
        <pc:spChg chg="mod">
          <ac:chgData name="Austin, Wes" userId="af0a08d3-450a-44fe-af25-05348afc4137" providerId="ADAL" clId="{0BE58C54-92AF-49CA-B619-1B918A1BA3EC}" dt="2022-10-24T18:15:37.811" v="3247" actId="20577"/>
          <ac:spMkLst>
            <pc:docMk/>
            <pc:sldMk cId="4219735305" sldId="689"/>
            <ac:spMk id="2" creationId="{18E049A1-4C89-5CF8-A972-E580FECFDA0A}"/>
          </ac:spMkLst>
        </pc:spChg>
      </pc:sldChg>
      <pc:sldChg chg="modSp mod">
        <pc:chgData name="Austin, Wes" userId="af0a08d3-450a-44fe-af25-05348afc4137" providerId="ADAL" clId="{0BE58C54-92AF-49CA-B619-1B918A1BA3EC}" dt="2022-10-24T19:07:07.528" v="4316" actId="1076"/>
        <pc:sldMkLst>
          <pc:docMk/>
          <pc:sldMk cId="907164248" sldId="690"/>
        </pc:sldMkLst>
        <pc:spChg chg="mod">
          <ac:chgData name="Austin, Wes" userId="af0a08d3-450a-44fe-af25-05348afc4137" providerId="ADAL" clId="{0BE58C54-92AF-49CA-B619-1B918A1BA3EC}" dt="2022-10-24T19:07:07.528" v="4316" actId="1076"/>
          <ac:spMkLst>
            <pc:docMk/>
            <pc:sldMk cId="907164248" sldId="690"/>
            <ac:spMk id="6" creationId="{99318A54-DD75-EBAC-288B-DF014BADF5B7}"/>
          </ac:spMkLst>
        </pc:spChg>
      </pc:sldChg>
      <pc:sldChg chg="addSp modSp mod">
        <pc:chgData name="Austin, Wes" userId="af0a08d3-450a-44fe-af25-05348afc4137" providerId="ADAL" clId="{0BE58C54-92AF-49CA-B619-1B918A1BA3EC}" dt="2022-10-24T13:03:53.893" v="184" actId="1076"/>
        <pc:sldMkLst>
          <pc:docMk/>
          <pc:sldMk cId="1582682059" sldId="692"/>
        </pc:sldMkLst>
        <pc:spChg chg="add mod">
          <ac:chgData name="Austin, Wes" userId="af0a08d3-450a-44fe-af25-05348afc4137" providerId="ADAL" clId="{0BE58C54-92AF-49CA-B619-1B918A1BA3EC}" dt="2022-10-24T13:03:53.893" v="184" actId="1076"/>
          <ac:spMkLst>
            <pc:docMk/>
            <pc:sldMk cId="1582682059" sldId="692"/>
            <ac:spMk id="3" creationId="{FDA5292F-50D5-4315-8B5D-A258F0B9B5F1}"/>
          </ac:spMkLst>
        </pc:spChg>
        <pc:picChg chg="mod">
          <ac:chgData name="Austin, Wes" userId="af0a08d3-450a-44fe-af25-05348afc4137" providerId="ADAL" clId="{0BE58C54-92AF-49CA-B619-1B918A1BA3EC}" dt="2022-10-24T13:03:34.713" v="153" actId="1076"/>
          <ac:picMkLst>
            <pc:docMk/>
            <pc:sldMk cId="1582682059" sldId="692"/>
            <ac:picMk id="4" creationId="{A1C4AB50-1AB2-319D-E5F2-807F17433812}"/>
          </ac:picMkLst>
        </pc:picChg>
      </pc:sldChg>
      <pc:sldChg chg="addSp modSp mod">
        <pc:chgData name="Austin, Wes" userId="af0a08d3-450a-44fe-af25-05348afc4137" providerId="ADAL" clId="{0BE58C54-92AF-49CA-B619-1B918A1BA3EC}" dt="2022-10-24T19:25:28.345" v="4392" actId="1076"/>
        <pc:sldMkLst>
          <pc:docMk/>
          <pc:sldMk cId="1155909060" sldId="694"/>
        </pc:sldMkLst>
        <pc:spChg chg="mod">
          <ac:chgData name="Austin, Wes" userId="af0a08d3-450a-44fe-af25-05348afc4137" providerId="ADAL" clId="{0BE58C54-92AF-49CA-B619-1B918A1BA3EC}" dt="2022-10-24T19:25:28.345" v="4392" actId="1076"/>
          <ac:spMkLst>
            <pc:docMk/>
            <pc:sldMk cId="1155909060" sldId="694"/>
            <ac:spMk id="2" creationId="{73C37B2F-1D84-4035-3782-D5DF64B1243C}"/>
          </ac:spMkLst>
        </pc:spChg>
        <pc:spChg chg="add mod">
          <ac:chgData name="Austin, Wes" userId="af0a08d3-450a-44fe-af25-05348afc4137" providerId="ADAL" clId="{0BE58C54-92AF-49CA-B619-1B918A1BA3EC}" dt="2022-10-24T18:20:03.611" v="3444" actId="1076"/>
          <ac:spMkLst>
            <pc:docMk/>
            <pc:sldMk cId="1155909060" sldId="694"/>
            <ac:spMk id="6" creationId="{AC9D759A-3E09-4A6F-A6E1-CD9D413E72B1}"/>
          </ac:spMkLst>
        </pc:spChg>
        <pc:spChg chg="mod">
          <ac:chgData name="Austin, Wes" userId="af0a08d3-450a-44fe-af25-05348afc4137" providerId="ADAL" clId="{0BE58C54-92AF-49CA-B619-1B918A1BA3EC}" dt="2022-10-24T18:20:07.219" v="3445" actId="1076"/>
          <ac:spMkLst>
            <pc:docMk/>
            <pc:sldMk cId="1155909060" sldId="694"/>
            <ac:spMk id="11" creationId="{462E9AFE-FCE3-4594-A4DB-141C6B7644D4}"/>
          </ac:spMkLst>
        </pc:spChg>
        <pc:picChg chg="add mod">
          <ac:chgData name="Austin, Wes" userId="af0a08d3-450a-44fe-af25-05348afc4137" providerId="ADAL" clId="{0BE58C54-92AF-49CA-B619-1B918A1BA3EC}" dt="2022-10-24T18:17:25.837" v="3375" actId="1076"/>
          <ac:picMkLst>
            <pc:docMk/>
            <pc:sldMk cId="1155909060" sldId="694"/>
            <ac:picMk id="4" creationId="{6502FDC1-08A9-41BD-BD74-C248BBBA0916}"/>
          </ac:picMkLst>
        </pc:picChg>
      </pc:sldChg>
      <pc:sldChg chg="modSp mod">
        <pc:chgData name="Austin, Wes" userId="af0a08d3-450a-44fe-af25-05348afc4137" providerId="ADAL" clId="{0BE58C54-92AF-49CA-B619-1B918A1BA3EC}" dt="2022-10-24T13:08:39.358" v="407" actId="113"/>
        <pc:sldMkLst>
          <pc:docMk/>
          <pc:sldMk cId="245471871" sldId="695"/>
        </pc:sldMkLst>
        <pc:spChg chg="mod">
          <ac:chgData name="Austin, Wes" userId="af0a08d3-450a-44fe-af25-05348afc4137" providerId="ADAL" clId="{0BE58C54-92AF-49CA-B619-1B918A1BA3EC}" dt="2022-10-24T13:08:39.358" v="407" actId="113"/>
          <ac:spMkLst>
            <pc:docMk/>
            <pc:sldMk cId="245471871" sldId="695"/>
            <ac:spMk id="2" creationId="{8FC540F0-C4E7-47DC-00D9-45507DB52CF2}"/>
          </ac:spMkLst>
        </pc:spChg>
      </pc:sldChg>
      <pc:sldChg chg="modSp add del mod ord">
        <pc:chgData name="Austin, Wes" userId="af0a08d3-450a-44fe-af25-05348afc4137" providerId="ADAL" clId="{0BE58C54-92AF-49CA-B619-1B918A1BA3EC}" dt="2022-10-24T16:53:15.301" v="1512" actId="2696"/>
        <pc:sldMkLst>
          <pc:docMk/>
          <pc:sldMk cId="1338774437" sldId="696"/>
        </pc:sldMkLst>
        <pc:spChg chg="mod">
          <ac:chgData name="Austin, Wes" userId="af0a08d3-450a-44fe-af25-05348afc4137" providerId="ADAL" clId="{0BE58C54-92AF-49CA-B619-1B918A1BA3EC}" dt="2022-10-24T16:53:03.635" v="1510" actId="20577"/>
          <ac:spMkLst>
            <pc:docMk/>
            <pc:sldMk cId="1338774437" sldId="696"/>
            <ac:spMk id="2" creationId="{C660553F-B58F-6842-CC90-E30D4ADE073A}"/>
          </ac:spMkLst>
        </pc:spChg>
        <pc:spChg chg="mod">
          <ac:chgData name="Austin, Wes" userId="af0a08d3-450a-44fe-af25-05348afc4137" providerId="ADAL" clId="{0BE58C54-92AF-49CA-B619-1B918A1BA3EC}" dt="2022-10-24T16:52:42.892" v="1456" actId="20577"/>
          <ac:spMkLst>
            <pc:docMk/>
            <pc:sldMk cId="1338774437" sldId="696"/>
            <ac:spMk id="11" creationId="{462E9AFE-FCE3-4594-A4DB-141C6B7644D4}"/>
          </ac:spMkLst>
        </pc:spChg>
      </pc:sldChg>
      <pc:sldChg chg="modSp add mod">
        <pc:chgData name="Austin, Wes" userId="af0a08d3-450a-44fe-af25-05348afc4137" providerId="ADAL" clId="{0BE58C54-92AF-49CA-B619-1B918A1BA3EC}" dt="2022-10-24T18:21:38.167" v="3466" actId="20577"/>
        <pc:sldMkLst>
          <pc:docMk/>
          <pc:sldMk cId="1785988720" sldId="696"/>
        </pc:sldMkLst>
        <pc:spChg chg="mod">
          <ac:chgData name="Austin, Wes" userId="af0a08d3-450a-44fe-af25-05348afc4137" providerId="ADAL" clId="{0BE58C54-92AF-49CA-B619-1B918A1BA3EC}" dt="2022-10-24T18:21:38.167" v="3466" actId="20577"/>
          <ac:spMkLst>
            <pc:docMk/>
            <pc:sldMk cId="1785988720" sldId="696"/>
            <ac:spMk id="2" creationId="{C660553F-B58F-6842-CC90-E30D4ADE073A}"/>
          </ac:spMkLst>
        </pc:spChg>
      </pc:sldChg>
      <pc:sldChg chg="addSp delSp modSp add del mod">
        <pc:chgData name="Austin, Wes" userId="af0a08d3-450a-44fe-af25-05348afc4137" providerId="ADAL" clId="{0BE58C54-92AF-49CA-B619-1B918A1BA3EC}" dt="2022-10-24T16:52:13.974" v="1431" actId="2696"/>
        <pc:sldMkLst>
          <pc:docMk/>
          <pc:sldMk cId="3008016283" sldId="696"/>
        </pc:sldMkLst>
        <pc:spChg chg="add mod">
          <ac:chgData name="Austin, Wes" userId="af0a08d3-450a-44fe-af25-05348afc4137" providerId="ADAL" clId="{0BE58C54-92AF-49CA-B619-1B918A1BA3EC}" dt="2022-10-24T16:47:20.630" v="970" actId="20577"/>
          <ac:spMkLst>
            <pc:docMk/>
            <pc:sldMk cId="3008016283" sldId="696"/>
            <ac:spMk id="5" creationId="{1D859706-75EF-4D73-9739-0FDDDFB2C9B9}"/>
          </ac:spMkLst>
        </pc:spChg>
        <pc:spChg chg="del">
          <ac:chgData name="Austin, Wes" userId="af0a08d3-450a-44fe-af25-05348afc4137" providerId="ADAL" clId="{0BE58C54-92AF-49CA-B619-1B918A1BA3EC}" dt="2022-10-24T16:47:08.818" v="936" actId="478"/>
          <ac:spMkLst>
            <pc:docMk/>
            <pc:sldMk cId="3008016283" sldId="696"/>
            <ac:spMk id="6" creationId="{628513B9-1195-44DF-A1FD-1CD9CC354126}"/>
          </ac:spMkLst>
        </pc:spChg>
        <pc:picChg chg="del">
          <ac:chgData name="Austin, Wes" userId="af0a08d3-450a-44fe-af25-05348afc4137" providerId="ADAL" clId="{0BE58C54-92AF-49CA-B619-1B918A1BA3EC}" dt="2022-10-24T16:47:07.685" v="935" actId="478"/>
          <ac:picMkLst>
            <pc:docMk/>
            <pc:sldMk cId="3008016283" sldId="696"/>
            <ac:picMk id="4" creationId="{5621DBDB-C55C-49F6-8053-703395F7AA1E}"/>
          </ac:picMkLst>
        </pc:picChg>
      </pc:sldChg>
      <pc:sldChg chg="add del">
        <pc:chgData name="Austin, Wes" userId="af0a08d3-450a-44fe-af25-05348afc4137" providerId="ADAL" clId="{0BE58C54-92AF-49CA-B619-1B918A1BA3EC}" dt="2022-10-24T16:53:15.301" v="1512" actId="2696"/>
        <pc:sldMkLst>
          <pc:docMk/>
          <pc:sldMk cId="1447299512" sldId="697"/>
        </pc:sldMkLst>
      </pc:sldChg>
      <pc:sldChg chg="addSp modSp add mod">
        <pc:chgData name="Austin, Wes" userId="af0a08d3-450a-44fe-af25-05348afc4137" providerId="ADAL" clId="{0BE58C54-92AF-49CA-B619-1B918A1BA3EC}" dt="2022-10-24T18:24:37.850" v="3491" actId="208"/>
        <pc:sldMkLst>
          <pc:docMk/>
          <pc:sldMk cId="4245087811" sldId="697"/>
        </pc:sldMkLst>
        <pc:spChg chg="mod">
          <ac:chgData name="Austin, Wes" userId="af0a08d3-450a-44fe-af25-05348afc4137" providerId="ADAL" clId="{0BE58C54-92AF-49CA-B619-1B918A1BA3EC}" dt="2022-10-24T17:40:19.698" v="3024" actId="20577"/>
          <ac:spMkLst>
            <pc:docMk/>
            <pc:sldMk cId="4245087811" sldId="697"/>
            <ac:spMk id="2" creationId="{C660553F-B58F-6842-CC90-E30D4ADE073A}"/>
          </ac:spMkLst>
        </pc:spChg>
        <pc:spChg chg="add mod">
          <ac:chgData name="Austin, Wes" userId="af0a08d3-450a-44fe-af25-05348afc4137" providerId="ADAL" clId="{0BE58C54-92AF-49CA-B619-1B918A1BA3EC}" dt="2022-10-24T18:24:31.177" v="3490" actId="208"/>
          <ac:spMkLst>
            <pc:docMk/>
            <pc:sldMk cId="4245087811" sldId="697"/>
            <ac:spMk id="3" creationId="{19099122-3818-4BE9-AE15-43F2362961C7}"/>
          </ac:spMkLst>
        </pc:spChg>
        <pc:spChg chg="add mod">
          <ac:chgData name="Austin, Wes" userId="af0a08d3-450a-44fe-af25-05348afc4137" providerId="ADAL" clId="{0BE58C54-92AF-49CA-B619-1B918A1BA3EC}" dt="2022-10-24T18:24:37.850" v="3491" actId="208"/>
          <ac:spMkLst>
            <pc:docMk/>
            <pc:sldMk cId="4245087811" sldId="697"/>
            <ac:spMk id="5" creationId="{006F5A7E-C21E-48B2-BA38-A1B7CDCD83E8}"/>
          </ac:spMkLst>
        </pc:spChg>
      </pc:sldChg>
      <pc:sldChg chg="addSp delSp modSp add mod">
        <pc:chgData name="Austin, Wes" userId="af0a08d3-450a-44fe-af25-05348afc4137" providerId="ADAL" clId="{0BE58C54-92AF-49CA-B619-1B918A1BA3EC}" dt="2022-10-24T18:14:56.628" v="3231" actId="27636"/>
        <pc:sldMkLst>
          <pc:docMk/>
          <pc:sldMk cId="706877474" sldId="698"/>
        </pc:sldMkLst>
        <pc:spChg chg="mod">
          <ac:chgData name="Austin, Wes" userId="af0a08d3-450a-44fe-af25-05348afc4137" providerId="ADAL" clId="{0BE58C54-92AF-49CA-B619-1B918A1BA3EC}" dt="2022-10-24T17:59:06.408" v="3183" actId="20577"/>
          <ac:spMkLst>
            <pc:docMk/>
            <pc:sldMk cId="706877474" sldId="698"/>
            <ac:spMk id="2" creationId="{F89C1C54-F776-09D6-61FE-07A3DBEBCBA6}"/>
          </ac:spMkLst>
        </pc:spChg>
        <pc:spChg chg="add mod">
          <ac:chgData name="Austin, Wes" userId="af0a08d3-450a-44fe-af25-05348afc4137" providerId="ADAL" clId="{0BE58C54-92AF-49CA-B619-1B918A1BA3EC}" dt="2022-10-24T18:14:56.628" v="3231" actId="27636"/>
          <ac:spMkLst>
            <pc:docMk/>
            <pc:sldMk cId="706877474" sldId="698"/>
            <ac:spMk id="8" creationId="{17B7CE14-F5E5-4767-B01B-3AB73AB241F1}"/>
          </ac:spMkLst>
        </pc:spChg>
        <pc:picChg chg="del">
          <ac:chgData name="Austin, Wes" userId="af0a08d3-450a-44fe-af25-05348afc4137" providerId="ADAL" clId="{0BE58C54-92AF-49CA-B619-1B918A1BA3EC}" dt="2022-10-24T17:57:19.528" v="3030" actId="478"/>
          <ac:picMkLst>
            <pc:docMk/>
            <pc:sldMk cId="706877474" sldId="698"/>
            <ac:picMk id="4" creationId="{2AAAA695-F0AA-1818-32D2-4D302FFBC2FF}"/>
          </ac:picMkLst>
        </pc:picChg>
        <pc:picChg chg="add mod">
          <ac:chgData name="Austin, Wes" userId="af0a08d3-450a-44fe-af25-05348afc4137" providerId="ADAL" clId="{0BE58C54-92AF-49CA-B619-1B918A1BA3EC}" dt="2022-10-24T17:59:26.503" v="3218" actId="1076"/>
          <ac:picMkLst>
            <pc:docMk/>
            <pc:sldMk cId="706877474" sldId="698"/>
            <ac:picMk id="5" creationId="{51F5B8A4-9E5A-4752-867D-A2FDADE4E397}"/>
          </ac:picMkLst>
        </pc:picChg>
        <pc:picChg chg="add mod">
          <ac:chgData name="Austin, Wes" userId="af0a08d3-450a-44fe-af25-05348afc4137" providerId="ADAL" clId="{0BE58C54-92AF-49CA-B619-1B918A1BA3EC}" dt="2022-10-24T17:59:34.535" v="3221" actId="1076"/>
          <ac:picMkLst>
            <pc:docMk/>
            <pc:sldMk cId="706877474" sldId="698"/>
            <ac:picMk id="7" creationId="{350B200E-B3FF-4EA7-A592-E6C0C2642126}"/>
          </ac:picMkLst>
        </pc:picChg>
      </pc:sldChg>
      <pc:sldChg chg="addSp modSp add mod">
        <pc:chgData name="Austin, Wes" userId="af0a08d3-450a-44fe-af25-05348afc4137" providerId="ADAL" clId="{0BE58C54-92AF-49CA-B619-1B918A1BA3EC}" dt="2022-10-24T18:40:12.508" v="4286" actId="1076"/>
        <pc:sldMkLst>
          <pc:docMk/>
          <pc:sldMk cId="266134143" sldId="699"/>
        </pc:sldMkLst>
        <pc:spChg chg="mod">
          <ac:chgData name="Austin, Wes" userId="af0a08d3-450a-44fe-af25-05348afc4137" providerId="ADAL" clId="{0BE58C54-92AF-49CA-B619-1B918A1BA3EC}" dt="2022-10-24T18:40:12.508" v="4286" actId="1076"/>
          <ac:spMkLst>
            <pc:docMk/>
            <pc:sldMk cId="266134143" sldId="699"/>
            <ac:spMk id="2" creationId="{C660553F-B58F-6842-CC90-E30D4ADE073A}"/>
          </ac:spMkLst>
        </pc:spChg>
        <pc:picChg chg="add mod">
          <ac:chgData name="Austin, Wes" userId="af0a08d3-450a-44fe-af25-05348afc4137" providerId="ADAL" clId="{0BE58C54-92AF-49CA-B619-1B918A1BA3EC}" dt="2022-10-24T18:34:51.140" v="4121" actId="1076"/>
          <ac:picMkLst>
            <pc:docMk/>
            <pc:sldMk cId="266134143" sldId="699"/>
            <ac:picMk id="4" creationId="{70E1BC21-A22B-40EE-B511-BA8C4B8BFF4E}"/>
          </ac:picMkLst>
        </pc:picChg>
      </pc:sldChg>
      <pc:sldChg chg="addSp delSp modSp add mod">
        <pc:chgData name="Austin, Wes" userId="af0a08d3-450a-44fe-af25-05348afc4137" providerId="ADAL" clId="{0BE58C54-92AF-49CA-B619-1B918A1BA3EC}" dt="2022-10-24T18:34:33.202" v="4116" actId="1076"/>
        <pc:sldMkLst>
          <pc:docMk/>
          <pc:sldMk cId="4255056996" sldId="700"/>
        </pc:sldMkLst>
        <pc:spChg chg="mod">
          <ac:chgData name="Austin, Wes" userId="af0a08d3-450a-44fe-af25-05348afc4137" providerId="ADAL" clId="{0BE58C54-92AF-49CA-B619-1B918A1BA3EC}" dt="2022-10-24T18:34:33.202" v="4116" actId="1076"/>
          <ac:spMkLst>
            <pc:docMk/>
            <pc:sldMk cId="4255056996" sldId="700"/>
            <ac:spMk id="2" creationId="{C660553F-B58F-6842-CC90-E30D4ADE073A}"/>
          </ac:spMkLst>
        </pc:spChg>
        <pc:spChg chg="add mod">
          <ac:chgData name="Austin, Wes" userId="af0a08d3-450a-44fe-af25-05348afc4137" providerId="ADAL" clId="{0BE58C54-92AF-49CA-B619-1B918A1BA3EC}" dt="2022-10-24T18:34:24.733" v="4108" actId="20577"/>
          <ac:spMkLst>
            <pc:docMk/>
            <pc:sldMk cId="4255056996" sldId="700"/>
            <ac:spMk id="9" creationId="{99D3BFEB-D4F8-4272-80BC-E7AC3613559E}"/>
          </ac:spMkLst>
        </pc:spChg>
        <pc:picChg chg="del">
          <ac:chgData name="Austin, Wes" userId="af0a08d3-450a-44fe-af25-05348afc4137" providerId="ADAL" clId="{0BE58C54-92AF-49CA-B619-1B918A1BA3EC}" dt="2022-10-24T18:33:06.745" v="4061" actId="478"/>
          <ac:picMkLst>
            <pc:docMk/>
            <pc:sldMk cId="4255056996" sldId="700"/>
            <ac:picMk id="4" creationId="{70E1BC21-A22B-40EE-B511-BA8C4B8BFF4E}"/>
          </ac:picMkLst>
        </pc:picChg>
        <pc:picChg chg="add mod">
          <ac:chgData name="Austin, Wes" userId="af0a08d3-450a-44fe-af25-05348afc4137" providerId="ADAL" clId="{0BE58C54-92AF-49CA-B619-1B918A1BA3EC}" dt="2022-10-24T18:33:52.914" v="4070" actId="1076"/>
          <ac:picMkLst>
            <pc:docMk/>
            <pc:sldMk cId="4255056996" sldId="700"/>
            <ac:picMk id="5" creationId="{2195E680-3AA2-4963-8C17-353634BBB890}"/>
          </ac:picMkLst>
        </pc:picChg>
        <pc:picChg chg="add mod">
          <ac:chgData name="Austin, Wes" userId="af0a08d3-450a-44fe-af25-05348afc4137" providerId="ADAL" clId="{0BE58C54-92AF-49CA-B619-1B918A1BA3EC}" dt="2022-10-24T18:33:51.611" v="4069" actId="1076"/>
          <ac:picMkLst>
            <pc:docMk/>
            <pc:sldMk cId="4255056996" sldId="700"/>
            <ac:picMk id="7" creationId="{79D03AD9-944D-4199-BED4-082088EA869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3A625-3A15-ACBE-8CBF-C2AAD8D30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433B-45C8-E9C7-266E-286ED8395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7ABB0A-9B4A-4429-BD7A-E953AD02331E}" type="datetimeFigureOut">
              <a:rPr lang="en-US" smtClean="0"/>
              <a:t>10/24/2022</a:t>
            </a:fld>
            <a:endParaRPr lang="en-US"/>
          </a:p>
        </p:txBody>
      </p:sp>
      <p:sp>
        <p:nvSpPr>
          <p:cNvPr id="4" name="Footer Placeholder 3">
            <a:extLst>
              <a:ext uri="{FF2B5EF4-FFF2-40B4-BE49-F238E27FC236}">
                <a16:creationId xmlns:a16="http://schemas.microsoft.com/office/drawing/2014/main" id="{C69F3DAF-81C5-73CC-EF32-22C2A157A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F4091C-2588-55AB-A9AC-84519A4CDA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104628-7E14-4689-A0F7-5C5F1B1FCBEF}" type="slidenum">
              <a:rPr lang="en-US" smtClean="0"/>
              <a:t>‹#›</a:t>
            </a:fld>
            <a:endParaRPr lang="en-US"/>
          </a:p>
        </p:txBody>
      </p:sp>
    </p:spTree>
    <p:extLst>
      <p:ext uri="{BB962C8B-B14F-4D97-AF65-F5344CB8AC3E}">
        <p14:creationId xmlns:p14="http://schemas.microsoft.com/office/powerpoint/2010/main" val="3795434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143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987050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3179428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209958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250337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3102030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4180512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892056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2218818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1911188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27367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1435175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1194774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1624445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182805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1748683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253847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420564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367870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2704065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448764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1819974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3564411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3696386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1411980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819328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3991325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2798766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200170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41</a:t>
            </a:fld>
            <a:endParaRPr lang="en-US"/>
          </a:p>
        </p:txBody>
      </p:sp>
    </p:spTree>
    <p:extLst>
      <p:ext uri="{BB962C8B-B14F-4D97-AF65-F5344CB8AC3E}">
        <p14:creationId xmlns:p14="http://schemas.microsoft.com/office/powerpoint/2010/main" val="4225392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42</a:t>
            </a:fld>
            <a:endParaRPr lang="en-US"/>
          </a:p>
        </p:txBody>
      </p:sp>
    </p:spTree>
    <p:extLst>
      <p:ext uri="{BB962C8B-B14F-4D97-AF65-F5344CB8AC3E}">
        <p14:creationId xmlns:p14="http://schemas.microsoft.com/office/powerpoint/2010/main" val="304538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43</a:t>
            </a:fld>
            <a:endParaRPr lang="en-US"/>
          </a:p>
        </p:txBody>
      </p:sp>
    </p:spTree>
    <p:extLst>
      <p:ext uri="{BB962C8B-B14F-4D97-AF65-F5344CB8AC3E}">
        <p14:creationId xmlns:p14="http://schemas.microsoft.com/office/powerpoint/2010/main" val="2342463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44</a:t>
            </a:fld>
            <a:endParaRPr lang="en-US"/>
          </a:p>
        </p:txBody>
      </p:sp>
    </p:spTree>
    <p:extLst>
      <p:ext uri="{BB962C8B-B14F-4D97-AF65-F5344CB8AC3E}">
        <p14:creationId xmlns:p14="http://schemas.microsoft.com/office/powerpoint/2010/main" val="1747541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3179846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45</a:t>
            </a:fld>
            <a:endParaRPr lang="en-US"/>
          </a:p>
        </p:txBody>
      </p:sp>
    </p:spTree>
    <p:extLst>
      <p:ext uri="{BB962C8B-B14F-4D97-AF65-F5344CB8AC3E}">
        <p14:creationId xmlns:p14="http://schemas.microsoft.com/office/powerpoint/2010/main" val="20416867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46</a:t>
            </a:fld>
            <a:endParaRPr lang="en-US"/>
          </a:p>
        </p:txBody>
      </p:sp>
    </p:spTree>
    <p:extLst>
      <p:ext uri="{BB962C8B-B14F-4D97-AF65-F5344CB8AC3E}">
        <p14:creationId xmlns:p14="http://schemas.microsoft.com/office/powerpoint/2010/main" val="2588329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47</a:t>
            </a:fld>
            <a:endParaRPr lang="en-US"/>
          </a:p>
        </p:txBody>
      </p:sp>
    </p:spTree>
    <p:extLst>
      <p:ext uri="{BB962C8B-B14F-4D97-AF65-F5344CB8AC3E}">
        <p14:creationId xmlns:p14="http://schemas.microsoft.com/office/powerpoint/2010/main" val="2650001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48</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323748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2838714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284222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416696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1510557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8" y="6514936"/>
            <a:ext cx="6033221"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a:solidFill>
                  <a:schemeClr val="bg1"/>
                </a:solidFill>
                <a:latin typeface="Calibri" panose="020F0502020204030204" pitchFamily="34" charset="0"/>
                <a:cs typeface="Calibri" panose="020F0502020204030204" pitchFamily="34" charset="0"/>
              </a:rPr>
              <a:t>Lecture 15: The Clean Water Act</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dt="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www.epa.gov/waterdata/waters-geospatial-data-downloads#ATTAINSWaterQualityAssessmentGISDataset"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epa.gov/chesapeake-bay-tmdl/chesapeake-bay-tmdl-document"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hyperlink" Target="https://echo.epa.gov/tools/data-downloads/icis-npdes-dmr-and-limit-data-set" TargetMode="External"/><Relationship Id="rId4" Type="http://schemas.openxmlformats.org/officeDocument/2006/relationships/hyperlink" Target="https://www.epa.gov/sites/default/files/2015-09/documents/priority-pollutant-list-epa.pdf"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hyperlink" Target="https://www.epa.gov/sites/default/files/2018-11/documents/effluent-guidelines-bct_final_51-fr-24974_07-09-1986.pdf"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www.epa.gov/eg/industrial-effluent-guidelines"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hyperlink" Target="https://www.epa.gov/toxics-release-inventory-tri-program/tri-basic-data-files-calendar-years-1987-present" TargetMode="Externa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www.epa.gov/sites/default/files/2019-07/documents/updated_faqs_for_exceptional_events_final_2019_july_23.pdf" TargetMode="External"/><Relationship Id="rId5" Type="http://schemas.openxmlformats.org/officeDocument/2006/relationships/hyperlink" Target="https://www.epa.gov/air-quality-analysis/treatment-air-quality-data-influenced-exceptional-events-homepage-exceptional" TargetMode="External"/><Relationship Id="rId4" Type="http://schemas.openxmlformats.org/officeDocument/2006/relationships/hyperlink" Target="https://www.govinfo.gov/content/pkg/USCODE-2013-title42/html/USCODE-2013-title42-chap85-subchapI-partA-sec7411.ht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hyperlink" Target="https://www.istockphoto.com/legal/license-agreement?utm_medium=organic&amp;utm_source=google&amp;utm_campaign=iptcurl" TargetMode="Externa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hyperlink" Target="https://www.nytimes.com/2018/09/19/climate/florence-hog-farms.html" TargetMode="Externa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9.png"/><Relationship Id="rId5" Type="http://schemas.openxmlformats.org/officeDocument/2006/relationships/hyperlink" Target="https://econpapers.repec.org/paper/agsaaea19/291262.htm" TargetMode="External"/><Relationship Id="rId4" Type="http://schemas.openxmlformats.org/officeDocument/2006/relationships/hyperlink" Target="https://www.epa.gov/sites/default/files/2015-08/documents/sector_table.pdf"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hyperlink" Target="https://www.britannica.com/science/water-cycle" TargetMode="External"/><Relationship Id="rId5" Type="http://schemas.openxmlformats.org/officeDocument/2006/relationships/hyperlink" Target="https://serc.carleton.edu/integrate/teaching_materials/water_science_society/student_materials/938" TargetMode="Externa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notesSlide" Target="../notesSlides/notesSlide24.xml"/><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hyperlink" Target="https://www.businessinsider.com/vintage-epa-photos-reveal-us-waterways-before-pollution-was-regulated-2019-6#in-the-first-six-months-of-1973-more-than-300-oil-spills-from-ships-and-tankers-occurred-in-the-atlantic-ocean-around-the-new-york-city-area-20"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hyperlink" Target="https://www.greatlakesnow.org/2017/10/welcome-to-lake-st-clair-where-water-pollution-and-beach-closures-remain-unresolved/" TargetMode="Externa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hyperlink" Target="https://www.brookings.edu/blog/the-avenue/2015/06/10/what-the-new-clean-water-rule-means-for-metro-areas/" TargetMode="Externa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hyperlink" Target="https://www.epa.gov/system/files/documents/2021-11/revised-definition-of-wotus_nprm_economic-analysis.pdf" TargetMode="External"/><Relationship Id="rId5" Type="http://schemas.openxmlformats.org/officeDocument/2006/relationships/image" Target="../media/image29.png"/><Relationship Id="rId4" Type="http://schemas.openxmlformats.org/officeDocument/2006/relationships/hyperlink" Target="https://www.resources.org/resources-radio/navigating-challenges-clean-water-rule-sheila-olmstead/"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hyperlink" Target="https://www.loe.org/shows/segments.html?programID=20-P13-00018&amp;segmentID=4" TargetMode="Externa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hyperlink" Target="https://joseph-s-shapiro.com/research/KeiserShapiro_WaterRegulationSinceEPAFounding.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hyperlink" Target="https://joseph-s-shapiro.com/research/KeiserShapiro_WaterRegulationSinceEPAFounding.pdf"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hyperlink" Target="https://joseph-s-shapiro.com/research/KeiserShapiro_WaterRegulationSinceEPAFounding.pdf"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31.png"/><Relationship Id="rId4" Type="http://schemas.openxmlformats.org/officeDocument/2006/relationships/hyperlink" Target="https://joseph-s-shapiro.com/research/KeiserShapiro_WaterRegulationSinceEPAFounding.pdf"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32.png"/><Relationship Id="rId4" Type="http://schemas.openxmlformats.org/officeDocument/2006/relationships/hyperlink" Target="https://joseph-s-shapiro.com/research/KeiserShapiro_WaterRegulationSinceEPAFounding.pdf"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33.png"/><Relationship Id="rId4" Type="http://schemas.openxmlformats.org/officeDocument/2006/relationships/hyperlink" Target="https://joseph-s-shapiro.com/research/KeiserShapiro_WaterRegulationSinceEPAFounding.pdf"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34.png"/><Relationship Id="rId4" Type="http://schemas.openxmlformats.org/officeDocument/2006/relationships/hyperlink" Target="https://joseph-s-shapiro.com/research/KeiserShapiro_WaterRegulationSinceEPAFounding.pdf"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joseph-s-shapiro.com/research/KeiserShapiro_WaterRegulationSinceEPAFounding.pdf"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hyperlink" Target="https://www.aeaweb.org/articles?id=10.1257/jep.26.4.3" TargetMode="External"/><Relationship Id="rId5" Type="http://schemas.openxmlformats.org/officeDocument/2006/relationships/hyperlink" Target="https://michellemmarcus.files.wordpress.com/2022/06/flynnmarcus_2022.pdf" TargetMode="External"/><Relationship Id="rId4" Type="http://schemas.openxmlformats.org/officeDocument/2006/relationships/hyperlink" Target="https://joseph-s-shapiro.com/research/KeiserShapiro_WaterRegulationSinceEPAFounding.pdf"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hyperlink" Target="https://www.pnas.org/doi/epdf/10.1073/pnas.1802870115" TargetMode="Externa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hyperlink" Target="https://www.cnn.com/travel/article/europe-drought-river-cruising/index.html" TargetMode="External"/><Relationship Id="rId4" Type="http://schemas.openxmlformats.org/officeDocument/2006/relationships/image" Target="../media/image38.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hyperlink" Target="https://www.nrdc.org/sites/default/files/watered-down-justice-report.pdf" TargetMode="External"/><Relationship Id="rId4" Type="http://schemas.openxmlformats.org/officeDocument/2006/relationships/hyperlink" Target="https://www.pnas.org/doi/abs/10.1073/pnas.1719805115"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s://www.pnas.org/doi/epdf/10.1073/pnas.1802870115"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s://joseph-s-shapiro.com/research/KeiserShapiro_WaterRegulationSinceEPAFounding.pdf" TargetMode="External"/><Relationship Id="rId5" Type="http://schemas.openxmlformats.org/officeDocument/2006/relationships/image" Target="../media/image5.png"/><Relationship Id="rId4" Type="http://schemas.openxmlformats.org/officeDocument/2006/relationships/hyperlink" Target="https://environmentalintegrity.org/wp-content/uploads/2022/03/CWA-report-3.22.22.pdf"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hyperlink" Target="https://joseph-s-shapiro.com/research/KeiserShapiro_WaterRegulationSinceEPAFounding.pdf"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a:latin typeface="+mj-lt"/>
                <a:cs typeface="Calibri Light" panose="020F0302020204030204" pitchFamily="34" charset="0"/>
              </a:rPr>
              <a:t>Prof. Austin</a:t>
            </a:r>
          </a:p>
          <a:p>
            <a:r>
              <a:rPr lang="en-US" sz="2600">
                <a:latin typeface="+mj-lt"/>
                <a:cs typeface="Calibri Light" panose="020F0302020204030204" pitchFamily="34" charset="0"/>
              </a:rPr>
              <a:t>Environmental Economics</a:t>
            </a:r>
            <a:br>
              <a:rPr lang="en-US" sz="2600">
                <a:latin typeface="+mj-lt"/>
                <a:cs typeface="Calibri Light" panose="020F0302020204030204" pitchFamily="34" charset="0"/>
              </a:rPr>
            </a:br>
            <a:r>
              <a:rPr lang="en-US" sz="2600">
                <a:latin typeface="+mj-lt"/>
                <a:cs typeface="Calibri Light" panose="020F0302020204030204" pitchFamily="34" charset="0"/>
              </a:rPr>
              <a:t>Econ 475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a:solidFill>
                  <a:schemeClr val="tx1"/>
                </a:solidFill>
                <a:latin typeface="+mj-lt"/>
                <a:cs typeface="Calibri Light" panose="020F0302020204030204" pitchFamily="34" charset="0"/>
              </a:rPr>
              <a:t>Lecture 15: The Clean Water Act</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1) Water </a:t>
            </a:r>
            <a:r>
              <a:rPr lang="fr-FR" sz="4000" dirty="0" err="1">
                <a:solidFill>
                  <a:schemeClr val="tx1"/>
                </a:solidFill>
                <a:latin typeface="+mj-lt"/>
              </a:rPr>
              <a:t>Quality</a:t>
            </a:r>
            <a:r>
              <a:rPr lang="fr-FR" sz="4000" dirty="0">
                <a:solidFill>
                  <a:schemeClr val="tx1"/>
                </a:solidFill>
                <a:latin typeface="+mj-lt"/>
              </a:rPr>
              <a:t> Standards</a:t>
            </a:r>
          </a:p>
        </p:txBody>
      </p:sp>
      <p:sp>
        <p:nvSpPr>
          <p:cNvPr id="3" name="TextBox 2">
            <a:extLst>
              <a:ext uri="{FF2B5EF4-FFF2-40B4-BE49-F238E27FC236}">
                <a16:creationId xmlns:a16="http://schemas.microsoft.com/office/drawing/2014/main" id="{6430AC22-AF4A-1921-F508-44216DC554E2}"/>
              </a:ext>
            </a:extLst>
          </p:cNvPr>
          <p:cNvSpPr txBox="1"/>
          <p:nvPr/>
        </p:nvSpPr>
        <p:spPr>
          <a:xfrm>
            <a:off x="527957" y="2141578"/>
            <a:ext cx="10807643"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How are Water Quality Standards set for a given body of water?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determine potential uses of the water (e.g., swimming, fishing, boating, and drinking source).</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then set standards for water quality that are consistent with the designated uses. There are recommended but non-enforceable federal standards. </a:t>
            </a:r>
          </a:p>
          <a:p>
            <a:pPr marL="1257300" lvl="2" indent="-342900">
              <a:lnSpc>
                <a:spcPct val="125000"/>
              </a:lnSpc>
              <a:buFont typeface="Wingdings" panose="05000000000000000000" pitchFamily="2" charset="2"/>
              <a:buChar char="§"/>
            </a:pPr>
            <a:r>
              <a:rPr lang="en-US" sz="1900" dirty="0">
                <a:cs typeface="Calibri Light" panose="020F0302020204030204" pitchFamily="34" charset="0"/>
              </a:rPr>
              <a:t>Numeric vs. narrative standards (e.g., “free from floating petroleum oils”).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determine if a body of water is impaired. If a body of water is impaired, states implement more stringent permit limits and sometimes </a:t>
            </a:r>
            <a:r>
              <a:rPr lang="en-US" sz="1900" b="1" dirty="0">
                <a:cs typeface="Calibri Light" panose="020F0302020204030204" pitchFamily="34" charset="0"/>
              </a:rPr>
              <a:t>total maximum daily loads </a:t>
            </a:r>
            <a:r>
              <a:rPr lang="en-US" sz="1900" dirty="0">
                <a:cs typeface="Calibri Light" panose="020F0302020204030204" pitchFamily="34" charset="0"/>
              </a:rPr>
              <a:t>(TMDLs) to try to reduce pollutant loadings.</a:t>
            </a:r>
          </a:p>
          <a:p>
            <a:pPr marL="1257300" lvl="2" indent="-342900">
              <a:lnSpc>
                <a:spcPct val="125000"/>
              </a:lnSpc>
              <a:buFont typeface="Wingdings" panose="05000000000000000000" pitchFamily="2" charset="2"/>
              <a:buChar char="§"/>
            </a:pPr>
            <a:r>
              <a:rPr lang="en-US" sz="1900" dirty="0">
                <a:cs typeface="Calibri Light" panose="020F0302020204030204" pitchFamily="34" charset="0"/>
              </a:rPr>
              <a:t>Impairment designations are updated every 2-3 years, and the public has an opportunity to comment. </a:t>
            </a:r>
          </a:p>
        </p:txBody>
      </p:sp>
    </p:spTree>
    <p:custDataLst>
      <p:tags r:id="rId1"/>
    </p:custDataLst>
    <p:extLst>
      <p:ext uri="{BB962C8B-B14F-4D97-AF65-F5344CB8AC3E}">
        <p14:creationId xmlns:p14="http://schemas.microsoft.com/office/powerpoint/2010/main" val="3535978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AAA695-F0AA-1818-32D2-4D302FFBC2FF}"/>
              </a:ext>
            </a:extLst>
          </p:cNvPr>
          <p:cNvPicPr>
            <a:picLocks noChangeAspect="1"/>
          </p:cNvPicPr>
          <p:nvPr/>
        </p:nvPicPr>
        <p:blipFill>
          <a:blip r:embed="rId4"/>
          <a:stretch>
            <a:fillRect/>
          </a:stretch>
        </p:blipFill>
        <p:spPr>
          <a:xfrm>
            <a:off x="1027479" y="124287"/>
            <a:ext cx="10012754" cy="6288203"/>
          </a:xfrm>
          <a:prstGeom prst="rect">
            <a:avLst/>
          </a:prstGeom>
        </p:spPr>
      </p:pic>
    </p:spTree>
    <p:custDataLst>
      <p:tags r:id="rId1"/>
    </p:custDataLst>
    <p:extLst>
      <p:ext uri="{BB962C8B-B14F-4D97-AF65-F5344CB8AC3E}">
        <p14:creationId xmlns:p14="http://schemas.microsoft.com/office/powerpoint/2010/main" val="711524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C1C54-F776-09D6-61FE-07A3DBEBCBA6}"/>
              </a:ext>
            </a:extLst>
          </p:cNvPr>
          <p:cNvSpPr txBox="1"/>
          <p:nvPr/>
        </p:nvSpPr>
        <p:spPr>
          <a:xfrm>
            <a:off x="1515651" y="5711868"/>
            <a:ext cx="8647169" cy="646331"/>
          </a:xfrm>
          <a:prstGeom prst="rect">
            <a:avLst/>
          </a:prstGeom>
          <a:noFill/>
        </p:spPr>
        <p:txBody>
          <a:bodyPr wrap="square" rtlCol="0">
            <a:spAutoFit/>
          </a:bodyPr>
          <a:lstStyle/>
          <a:p>
            <a:r>
              <a:rPr lang="en-US" sz="1800" dirty="0">
                <a:cs typeface="Calibri Light" panose="020F0302020204030204" pitchFamily="34" charset="0"/>
              </a:rPr>
              <a:t>The national ATTAINS dataset provides information on impaired waters by specific stream reach. </a:t>
            </a:r>
            <a:r>
              <a:rPr lang="en-US" dirty="0">
                <a:hlinkClick r:id="rId4"/>
              </a:rPr>
              <a:t>Download ATTAINS data. </a:t>
            </a:r>
            <a:endParaRPr lang="en-US" dirty="0"/>
          </a:p>
        </p:txBody>
      </p:sp>
      <p:pic>
        <p:nvPicPr>
          <p:cNvPr id="5" name="Picture 4">
            <a:extLst>
              <a:ext uri="{FF2B5EF4-FFF2-40B4-BE49-F238E27FC236}">
                <a16:creationId xmlns:a16="http://schemas.microsoft.com/office/drawing/2014/main" id="{51F5B8A4-9E5A-4752-867D-A2FDADE4E397}"/>
              </a:ext>
            </a:extLst>
          </p:cNvPr>
          <p:cNvPicPr>
            <a:picLocks noChangeAspect="1"/>
          </p:cNvPicPr>
          <p:nvPr/>
        </p:nvPicPr>
        <p:blipFill>
          <a:blip r:embed="rId5"/>
          <a:stretch>
            <a:fillRect/>
          </a:stretch>
        </p:blipFill>
        <p:spPr>
          <a:xfrm>
            <a:off x="1841326" y="1108903"/>
            <a:ext cx="8031769" cy="4602965"/>
          </a:xfrm>
          <a:prstGeom prst="rect">
            <a:avLst/>
          </a:prstGeom>
        </p:spPr>
      </p:pic>
      <p:pic>
        <p:nvPicPr>
          <p:cNvPr id="7" name="Picture 6">
            <a:extLst>
              <a:ext uri="{FF2B5EF4-FFF2-40B4-BE49-F238E27FC236}">
                <a16:creationId xmlns:a16="http://schemas.microsoft.com/office/drawing/2014/main" id="{350B200E-B3FF-4EA7-A592-E6C0C2642126}"/>
              </a:ext>
            </a:extLst>
          </p:cNvPr>
          <p:cNvPicPr>
            <a:picLocks noChangeAspect="1"/>
          </p:cNvPicPr>
          <p:nvPr/>
        </p:nvPicPr>
        <p:blipFill>
          <a:blip r:embed="rId6"/>
          <a:stretch>
            <a:fillRect/>
          </a:stretch>
        </p:blipFill>
        <p:spPr>
          <a:xfrm>
            <a:off x="9873095" y="2792438"/>
            <a:ext cx="2318905" cy="1273124"/>
          </a:xfrm>
          <a:prstGeom prst="rect">
            <a:avLst/>
          </a:prstGeom>
        </p:spPr>
      </p:pic>
      <p:sp>
        <p:nvSpPr>
          <p:cNvPr id="8" name="Title 2">
            <a:extLst>
              <a:ext uri="{FF2B5EF4-FFF2-40B4-BE49-F238E27FC236}">
                <a16:creationId xmlns:a16="http://schemas.microsoft.com/office/drawing/2014/main" id="{17B7CE14-F5E5-4767-B01B-3AB73AB241F1}"/>
              </a:ext>
            </a:extLst>
          </p:cNvPr>
          <p:cNvSpPr txBox="1">
            <a:spLocks/>
          </p:cNvSpPr>
          <p:nvPr/>
        </p:nvSpPr>
        <p:spPr>
          <a:xfrm>
            <a:off x="2318905" y="152547"/>
            <a:ext cx="7225748" cy="81195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ATTAINS Data in the Chesapeake Region</a:t>
            </a:r>
          </a:p>
        </p:txBody>
      </p:sp>
    </p:spTree>
    <p:custDataLst>
      <p:tags r:id="rId1"/>
    </p:custDataLst>
    <p:extLst>
      <p:ext uri="{BB962C8B-B14F-4D97-AF65-F5344CB8AC3E}">
        <p14:creationId xmlns:p14="http://schemas.microsoft.com/office/powerpoint/2010/main" val="70687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77278" y="68358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Chesapeake Bay Total Maximum Daily </a:t>
            </a:r>
            <a:r>
              <a:rPr lang="fr-FR" sz="4000" dirty="0" err="1">
                <a:solidFill>
                  <a:schemeClr val="tx1"/>
                </a:solidFill>
                <a:latin typeface="+mj-lt"/>
              </a:rPr>
              <a:t>Load</a:t>
            </a:r>
            <a:r>
              <a:rPr lang="fr-FR" sz="4000" dirty="0">
                <a:solidFill>
                  <a:schemeClr val="tx1"/>
                </a:solidFill>
                <a:latin typeface="+mj-lt"/>
              </a:rPr>
              <a:t> (TMDL)</a:t>
            </a:r>
          </a:p>
        </p:txBody>
      </p:sp>
      <p:sp>
        <p:nvSpPr>
          <p:cNvPr id="2" name="TextBox 1">
            <a:extLst>
              <a:ext uri="{FF2B5EF4-FFF2-40B4-BE49-F238E27FC236}">
                <a16:creationId xmlns:a16="http://schemas.microsoft.com/office/drawing/2014/main" id="{EB0851C6-5991-258B-8F10-451E55EFE9CF}"/>
              </a:ext>
            </a:extLst>
          </p:cNvPr>
          <p:cNvSpPr txBox="1"/>
          <p:nvPr/>
        </p:nvSpPr>
        <p:spPr>
          <a:xfrm>
            <a:off x="525222" y="2166880"/>
            <a:ext cx="7017231"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Chesapeake Bay is impaired because of excess nitrogen, phosphorus and sediment. Several states within the watershed signed an agreement to ameliorate the bay.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(+DC) entered an MOU and set new water quality standards.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Each state received allocation shares for nutrient and sediment caps based on their initial contributions.</a:t>
            </a:r>
          </a:p>
          <a:p>
            <a:pPr marL="1257300" lvl="2" indent="-342900">
              <a:lnSpc>
                <a:spcPct val="125000"/>
              </a:lnSpc>
              <a:buFont typeface="Wingdings" panose="05000000000000000000" pitchFamily="2" charset="2"/>
              <a:buChar char="§"/>
            </a:pPr>
            <a:r>
              <a:rPr lang="en-US" sz="1900" dirty="0">
                <a:cs typeface="Calibri Light" panose="020F0302020204030204" pitchFamily="34" charset="0"/>
              </a:rPr>
              <a:t>25% less N, 24% less P, and 20% less TSS relative to 2009</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Each contributor created a watershed implementation plan. Some states created trade-able permits for their allocation.</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Monitoring was enacted across the Chesapeake watershed. </a:t>
            </a:r>
          </a:p>
        </p:txBody>
      </p:sp>
      <p:sp>
        <p:nvSpPr>
          <p:cNvPr id="5" name="TextBox 4">
            <a:extLst>
              <a:ext uri="{FF2B5EF4-FFF2-40B4-BE49-F238E27FC236}">
                <a16:creationId xmlns:a16="http://schemas.microsoft.com/office/drawing/2014/main" id="{FEABB9B0-9F66-D95C-F771-C044A3813500}"/>
              </a:ext>
            </a:extLst>
          </p:cNvPr>
          <p:cNvSpPr txBox="1"/>
          <p:nvPr/>
        </p:nvSpPr>
        <p:spPr>
          <a:xfrm>
            <a:off x="8188193" y="5887066"/>
            <a:ext cx="3478585"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4"/>
              </a:rPr>
              <a:t>EPA, 2010. </a:t>
            </a:r>
            <a:endParaRPr lang="en-US" dirty="0">
              <a:cs typeface="Calibri Light" panose="020F0302020204030204" pitchFamily="34" charset="0"/>
            </a:endParaRPr>
          </a:p>
        </p:txBody>
      </p:sp>
      <p:pic>
        <p:nvPicPr>
          <p:cNvPr id="7" name="Picture 6">
            <a:extLst>
              <a:ext uri="{FF2B5EF4-FFF2-40B4-BE49-F238E27FC236}">
                <a16:creationId xmlns:a16="http://schemas.microsoft.com/office/drawing/2014/main" id="{D690EDF0-653E-C509-A893-2328FEDAD6C8}"/>
              </a:ext>
            </a:extLst>
          </p:cNvPr>
          <p:cNvPicPr>
            <a:picLocks noChangeAspect="1"/>
          </p:cNvPicPr>
          <p:nvPr/>
        </p:nvPicPr>
        <p:blipFill>
          <a:blip r:embed="rId5"/>
          <a:stretch>
            <a:fillRect/>
          </a:stretch>
        </p:blipFill>
        <p:spPr>
          <a:xfrm>
            <a:off x="7865321" y="178755"/>
            <a:ext cx="4124325" cy="504825"/>
          </a:xfrm>
          <a:prstGeom prst="rect">
            <a:avLst/>
          </a:prstGeom>
        </p:spPr>
      </p:pic>
      <p:pic>
        <p:nvPicPr>
          <p:cNvPr id="9" name="Picture 8">
            <a:extLst>
              <a:ext uri="{FF2B5EF4-FFF2-40B4-BE49-F238E27FC236}">
                <a16:creationId xmlns:a16="http://schemas.microsoft.com/office/drawing/2014/main" id="{9DD2A918-B64C-1585-0253-72BFECF27B37}"/>
              </a:ext>
            </a:extLst>
          </p:cNvPr>
          <p:cNvPicPr>
            <a:picLocks noChangeAspect="1"/>
          </p:cNvPicPr>
          <p:nvPr/>
        </p:nvPicPr>
        <p:blipFill>
          <a:blip r:embed="rId6"/>
          <a:stretch>
            <a:fillRect/>
          </a:stretch>
        </p:blipFill>
        <p:spPr>
          <a:xfrm>
            <a:off x="7865322" y="558000"/>
            <a:ext cx="4124325" cy="5467350"/>
          </a:xfrm>
          <a:prstGeom prst="rect">
            <a:avLst/>
          </a:prstGeom>
        </p:spPr>
      </p:pic>
    </p:spTree>
    <p:custDataLst>
      <p:tags r:id="rId1"/>
    </p:custDataLst>
    <p:extLst>
      <p:ext uri="{BB962C8B-B14F-4D97-AF65-F5344CB8AC3E}">
        <p14:creationId xmlns:p14="http://schemas.microsoft.com/office/powerpoint/2010/main" val="1243289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2) Point Source </a:t>
            </a:r>
            <a:r>
              <a:rPr lang="fr-FR" sz="4000" dirty="0" err="1">
                <a:solidFill>
                  <a:schemeClr val="tx1"/>
                </a:solidFill>
                <a:latin typeface="+mj-lt"/>
              </a:rPr>
              <a:t>Discharge</a:t>
            </a:r>
            <a:r>
              <a:rPr lang="fr-FR" sz="4000" dirty="0">
                <a:solidFill>
                  <a:schemeClr val="tx1"/>
                </a:solidFill>
                <a:latin typeface="+mj-lt"/>
              </a:rPr>
              <a:t> </a:t>
            </a:r>
            <a:r>
              <a:rPr lang="fr-FR" sz="4000" dirty="0" err="1">
                <a:solidFill>
                  <a:schemeClr val="tx1"/>
                </a:solidFill>
                <a:latin typeface="+mj-lt"/>
              </a:rPr>
              <a:t>Regulations</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4885F439-A6D6-CF1B-46FC-E69BEA808E6C}"/>
              </a:ext>
            </a:extLst>
          </p:cNvPr>
          <p:cNvSpPr txBox="1"/>
          <p:nvPr/>
        </p:nvSpPr>
        <p:spPr>
          <a:xfrm>
            <a:off x="527957" y="2052801"/>
            <a:ext cx="10807643"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Any facility that releases </a:t>
            </a:r>
            <a:r>
              <a:rPr lang="en-US" sz="1900" dirty="0">
                <a:cs typeface="Calibri Light" panose="020F0302020204030204" pitchFamily="34" charset="0"/>
                <a:hlinkClick r:id="rId4"/>
              </a:rPr>
              <a:t>pollution</a:t>
            </a:r>
            <a:r>
              <a:rPr lang="en-US" sz="1900" dirty="0">
                <a:cs typeface="Calibri Light" panose="020F0302020204030204" pitchFamily="34" charset="0"/>
              </a:rPr>
              <a:t> directly into a navigable water from a point source is required to obtain a NPDES permit for that release.</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NPDES permits specify the amount of discharge permissible for a given facility.</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Release quantities cannot result in loss of a current designated use for a body of water. </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Permits must be renewed every five years, and thus can be made more stringent over time. </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All permitted facilities and discharge quantities can be accessed on Enforcement and Compliance History </a:t>
            </a:r>
            <a:r>
              <a:rPr lang="en-US" sz="1900" dirty="0" err="1">
                <a:cs typeface="Calibri Light" panose="020F0302020204030204" pitchFamily="34" charset="0"/>
              </a:rPr>
              <a:t>Online’s</a:t>
            </a:r>
            <a:r>
              <a:rPr lang="en-US" sz="1900" dirty="0">
                <a:cs typeface="Calibri Light" panose="020F0302020204030204" pitchFamily="34" charset="0"/>
              </a:rPr>
              <a:t> </a:t>
            </a:r>
            <a:r>
              <a:rPr lang="en-US" sz="1900" dirty="0">
                <a:cs typeface="Calibri Light" panose="020F0302020204030204" pitchFamily="34" charset="0"/>
                <a:hlinkClick r:id="rId5"/>
              </a:rPr>
              <a:t>Discharge Monitoring Reports</a:t>
            </a:r>
            <a:r>
              <a:rPr lang="en-US" sz="19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All facilities with a NPDES permit must measure </a:t>
            </a:r>
            <a:r>
              <a:rPr lang="en-US" sz="1900" i="1" dirty="0">
                <a:cs typeface="Calibri Light" panose="020F0302020204030204" pitchFamily="34" charset="0"/>
              </a:rPr>
              <a:t>conventional</a:t>
            </a:r>
            <a:r>
              <a:rPr lang="en-US" sz="1900" dirty="0">
                <a:cs typeface="Calibri Light" panose="020F0302020204030204" pitchFamily="34" charset="0"/>
              </a:rPr>
              <a:t> pollutant releases. </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Biochemical oxygen demand (BOD), Total suspended solids (TSS), pH, Fecal coliform, Oil and grease.</a:t>
            </a:r>
          </a:p>
        </p:txBody>
      </p:sp>
    </p:spTree>
    <p:custDataLst>
      <p:tags r:id="rId1"/>
    </p:custDataLst>
    <p:extLst>
      <p:ext uri="{BB962C8B-B14F-4D97-AF65-F5344CB8AC3E}">
        <p14:creationId xmlns:p14="http://schemas.microsoft.com/office/powerpoint/2010/main" val="3874152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D8E574A-FB43-5D56-CCF4-3567052C0DD9}"/>
              </a:ext>
            </a:extLst>
          </p:cNvPr>
          <p:cNvSpPr/>
          <p:nvPr/>
        </p:nvSpPr>
        <p:spPr>
          <a:xfrm>
            <a:off x="4465592" y="4037890"/>
            <a:ext cx="2545274" cy="1475263"/>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Effluent Limitation Guidelines</a:t>
            </a:r>
          </a:p>
        </p:txBody>
      </p:sp>
      <p:sp>
        <p:nvSpPr>
          <p:cNvPr id="2" name="TextBox 1">
            <a:extLst>
              <a:ext uri="{FF2B5EF4-FFF2-40B4-BE49-F238E27FC236}">
                <a16:creationId xmlns:a16="http://schemas.microsoft.com/office/drawing/2014/main" id="{18E049A1-4C89-5CF8-A972-E580FECFDA0A}"/>
              </a:ext>
            </a:extLst>
          </p:cNvPr>
          <p:cNvSpPr txBox="1"/>
          <p:nvPr/>
        </p:nvSpPr>
        <p:spPr>
          <a:xfrm>
            <a:off x="653427" y="1666744"/>
            <a:ext cx="10807643" cy="1546514"/>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For some industrial categories, NPDES permits must follow </a:t>
            </a:r>
            <a:r>
              <a:rPr lang="en-US" sz="1900" b="1" dirty="0">
                <a:cs typeface="Calibri Light" panose="020F0302020204030204" pitchFamily="34" charset="0"/>
              </a:rPr>
              <a:t>Effluent Limitation Guidelines </a:t>
            </a:r>
            <a:r>
              <a:rPr lang="en-US" sz="1900" dirty="0">
                <a:cs typeface="Calibri Light" panose="020F0302020204030204" pitchFamily="34" charset="0"/>
              </a:rPr>
              <a:t>(ELGs). These are numeric limits based on the performance of specific technologies, but specific techs are rarely required. </a:t>
            </a:r>
            <a:r>
              <a:rPr lang="en-US" sz="2000" dirty="0">
                <a:cs typeface="Calibri Light" panose="020F0302020204030204" pitchFamily="34" charset="0"/>
              </a:rPr>
              <a:t>Permit limits are mostly set by states using “Best Professional Judgement.”</a:t>
            </a:r>
            <a:endParaRPr lang="en-US" sz="2000" dirty="0"/>
          </a:p>
          <a:p>
            <a:pPr>
              <a:lnSpc>
                <a:spcPct val="125000"/>
              </a:lnSpc>
            </a:pPr>
            <a:endParaRPr lang="en-US" sz="1900" dirty="0">
              <a:cs typeface="Calibri Light" panose="020F0302020204030204" pitchFamily="34" charset="0"/>
            </a:endParaRPr>
          </a:p>
        </p:txBody>
      </p:sp>
      <p:sp>
        <p:nvSpPr>
          <p:cNvPr id="3" name="Rectangle: Rounded Corners 2">
            <a:extLst>
              <a:ext uri="{FF2B5EF4-FFF2-40B4-BE49-F238E27FC236}">
                <a16:creationId xmlns:a16="http://schemas.microsoft.com/office/drawing/2014/main" id="{69DB08CA-A7FC-34F6-CA54-B66FC2C4B5A0}"/>
              </a:ext>
            </a:extLst>
          </p:cNvPr>
          <p:cNvSpPr/>
          <p:nvPr/>
        </p:nvSpPr>
        <p:spPr>
          <a:xfrm>
            <a:off x="1016344" y="4188569"/>
            <a:ext cx="2441359" cy="949910"/>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4E2DD2-DF12-9644-F04E-4F11C8F750EE}"/>
              </a:ext>
            </a:extLst>
          </p:cNvPr>
          <p:cNvSpPr txBox="1"/>
          <p:nvPr/>
        </p:nvSpPr>
        <p:spPr>
          <a:xfrm>
            <a:off x="1131613" y="4448112"/>
            <a:ext cx="2068777" cy="430824"/>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Industrial Category</a:t>
            </a:r>
          </a:p>
        </p:txBody>
      </p:sp>
      <p:sp>
        <p:nvSpPr>
          <p:cNvPr id="5" name="Rectangle: Rounded Corners 4">
            <a:extLst>
              <a:ext uri="{FF2B5EF4-FFF2-40B4-BE49-F238E27FC236}">
                <a16:creationId xmlns:a16="http://schemas.microsoft.com/office/drawing/2014/main" id="{A71B1D26-5449-67A6-BE99-C9D8E4FCA1E8}"/>
              </a:ext>
            </a:extLst>
          </p:cNvPr>
          <p:cNvSpPr/>
          <p:nvPr/>
        </p:nvSpPr>
        <p:spPr>
          <a:xfrm>
            <a:off x="8018755" y="3093863"/>
            <a:ext cx="3229252" cy="1560119"/>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8C6A43C-4325-4F70-E3AA-5228912331DE}"/>
              </a:ext>
            </a:extLst>
          </p:cNvPr>
          <p:cNvSpPr/>
          <p:nvPr/>
        </p:nvSpPr>
        <p:spPr>
          <a:xfrm>
            <a:off x="7976037" y="4775523"/>
            <a:ext cx="3229253" cy="1560119"/>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9406DB-4379-CEC0-1DDA-4CE1143FD922}"/>
              </a:ext>
            </a:extLst>
          </p:cNvPr>
          <p:cNvSpPr txBox="1"/>
          <p:nvPr/>
        </p:nvSpPr>
        <p:spPr>
          <a:xfrm>
            <a:off x="8231818" y="3093863"/>
            <a:ext cx="3229252" cy="1569660"/>
          </a:xfrm>
          <a:prstGeom prst="rect">
            <a:avLst/>
          </a:prstGeom>
          <a:noFill/>
        </p:spPr>
        <p:txBody>
          <a:bodyPr wrap="square" rtlCol="0">
            <a:spAutoFit/>
          </a:bodyPr>
          <a:lstStyle/>
          <a:p>
            <a:r>
              <a:rPr lang="en-US" sz="1600" dirty="0"/>
              <a:t>Direct Dischargers:</a:t>
            </a:r>
          </a:p>
          <a:p>
            <a:pPr marL="285750" indent="-285750">
              <a:buFont typeface="Wingdings" panose="05000000000000000000" pitchFamily="2" charset="2"/>
              <a:buChar char="§"/>
            </a:pPr>
            <a:r>
              <a:rPr lang="en-US" sz="1600" dirty="0"/>
              <a:t>Best Practicable Technology</a:t>
            </a:r>
          </a:p>
          <a:p>
            <a:pPr marL="285750" indent="-285750">
              <a:buFont typeface="Wingdings" panose="05000000000000000000" pitchFamily="2" charset="2"/>
              <a:buChar char="§"/>
            </a:pPr>
            <a:r>
              <a:rPr lang="en-US" sz="1600" dirty="0"/>
              <a:t>Best Conventional Technology</a:t>
            </a:r>
          </a:p>
          <a:p>
            <a:pPr marL="285750" indent="-285750">
              <a:buFont typeface="Wingdings" panose="05000000000000000000" pitchFamily="2" charset="2"/>
              <a:buChar char="§"/>
            </a:pPr>
            <a:r>
              <a:rPr lang="en-US" sz="1600" dirty="0"/>
              <a:t>Best Available Technology</a:t>
            </a:r>
          </a:p>
          <a:p>
            <a:pPr marL="285750" indent="-285750">
              <a:buFont typeface="Wingdings" panose="05000000000000000000" pitchFamily="2" charset="2"/>
              <a:buChar char="§"/>
            </a:pPr>
            <a:r>
              <a:rPr lang="en-US" sz="1600" dirty="0"/>
              <a:t>New Source Performance Standards</a:t>
            </a:r>
          </a:p>
        </p:txBody>
      </p:sp>
      <p:sp>
        <p:nvSpPr>
          <p:cNvPr id="8" name="TextBox 7">
            <a:extLst>
              <a:ext uri="{FF2B5EF4-FFF2-40B4-BE49-F238E27FC236}">
                <a16:creationId xmlns:a16="http://schemas.microsoft.com/office/drawing/2014/main" id="{B66C488D-E8E6-B283-EB73-8CA67A0FFF8B}"/>
              </a:ext>
            </a:extLst>
          </p:cNvPr>
          <p:cNvSpPr txBox="1"/>
          <p:nvPr/>
        </p:nvSpPr>
        <p:spPr>
          <a:xfrm>
            <a:off x="8231818" y="4878273"/>
            <a:ext cx="3060576" cy="1815882"/>
          </a:xfrm>
          <a:prstGeom prst="rect">
            <a:avLst/>
          </a:prstGeom>
          <a:noFill/>
        </p:spPr>
        <p:txBody>
          <a:bodyPr wrap="square" rtlCol="0">
            <a:spAutoFit/>
          </a:bodyPr>
          <a:lstStyle/>
          <a:p>
            <a:r>
              <a:rPr lang="en-US" sz="1600" dirty="0"/>
              <a:t>Indirect Dischargers:</a:t>
            </a:r>
          </a:p>
          <a:p>
            <a:pPr marL="285750" indent="-285750">
              <a:buFont typeface="Wingdings" panose="05000000000000000000" pitchFamily="2" charset="2"/>
              <a:buChar char="§"/>
            </a:pPr>
            <a:r>
              <a:rPr lang="en-US" sz="1600" dirty="0"/>
              <a:t>Pre-treatment Standards for Existing Sources</a:t>
            </a:r>
          </a:p>
          <a:p>
            <a:pPr marL="285750" indent="-285750">
              <a:buFont typeface="Wingdings" panose="05000000000000000000" pitchFamily="2" charset="2"/>
              <a:buChar char="§"/>
            </a:pPr>
            <a:r>
              <a:rPr lang="en-US" sz="1600" dirty="0"/>
              <a:t>Pre-treatment Standards for Existing Sources</a:t>
            </a:r>
          </a:p>
          <a:p>
            <a:endParaRPr lang="en-US" sz="1600" dirty="0"/>
          </a:p>
          <a:p>
            <a:pPr marL="285750" indent="-285750">
              <a:buFont typeface="Wingdings" panose="05000000000000000000" pitchFamily="2" charset="2"/>
              <a:buChar char="§"/>
            </a:pPr>
            <a:endParaRPr lang="en-US" sz="1600" dirty="0"/>
          </a:p>
        </p:txBody>
      </p:sp>
      <p:sp>
        <p:nvSpPr>
          <p:cNvPr id="9" name="TextBox 8">
            <a:extLst>
              <a:ext uri="{FF2B5EF4-FFF2-40B4-BE49-F238E27FC236}">
                <a16:creationId xmlns:a16="http://schemas.microsoft.com/office/drawing/2014/main" id="{166E324F-844D-42AA-B8F5-572256A7EC70}"/>
              </a:ext>
            </a:extLst>
          </p:cNvPr>
          <p:cNvSpPr txBox="1"/>
          <p:nvPr/>
        </p:nvSpPr>
        <p:spPr>
          <a:xfrm>
            <a:off x="4604061" y="4222805"/>
            <a:ext cx="2162724" cy="1105431"/>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Identify all source types and abatement technologies</a:t>
            </a:r>
          </a:p>
        </p:txBody>
      </p:sp>
      <p:cxnSp>
        <p:nvCxnSpPr>
          <p:cNvPr id="13" name="Straight Arrow Connector 12">
            <a:extLst>
              <a:ext uri="{FF2B5EF4-FFF2-40B4-BE49-F238E27FC236}">
                <a16:creationId xmlns:a16="http://schemas.microsoft.com/office/drawing/2014/main" id="{0B924484-C5B0-1E08-EE49-C2E45CF36CAE}"/>
              </a:ext>
            </a:extLst>
          </p:cNvPr>
          <p:cNvCxnSpPr>
            <a:stCxn id="3" idx="3"/>
          </p:cNvCxnSpPr>
          <p:nvPr/>
        </p:nvCxnSpPr>
        <p:spPr>
          <a:xfrm flipV="1">
            <a:off x="3457703" y="4653982"/>
            <a:ext cx="883478" cy="9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7B0523E0-31BB-F5E9-2006-6CB8C9EE135F}"/>
              </a:ext>
            </a:extLst>
          </p:cNvPr>
          <p:cNvCxnSpPr>
            <a:cxnSpLocks/>
          </p:cNvCxnSpPr>
          <p:nvPr/>
        </p:nvCxnSpPr>
        <p:spPr>
          <a:xfrm flipV="1">
            <a:off x="7013135" y="3941685"/>
            <a:ext cx="962902" cy="7313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7A7776E-447F-C5EC-A4D1-80B55B39CB3D}"/>
              </a:ext>
            </a:extLst>
          </p:cNvPr>
          <p:cNvCxnSpPr>
            <a:cxnSpLocks/>
          </p:cNvCxnSpPr>
          <p:nvPr/>
        </p:nvCxnSpPr>
        <p:spPr>
          <a:xfrm>
            <a:off x="7010866" y="4653982"/>
            <a:ext cx="899138" cy="8591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75972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chemeClr val="tx1"/>
                </a:solidFill>
                <a:latin typeface="+mj-lt"/>
              </a:rPr>
              <a:t>Efficiency</a:t>
            </a:r>
            <a:r>
              <a:rPr lang="fr-FR" sz="4000" dirty="0">
                <a:solidFill>
                  <a:schemeClr val="tx1"/>
                </a:solidFill>
                <a:latin typeface="+mj-lt"/>
              </a:rPr>
              <a:t> vs. </a:t>
            </a:r>
            <a:r>
              <a:rPr lang="fr-FR" sz="4000" dirty="0" err="1">
                <a:solidFill>
                  <a:schemeClr val="tx1"/>
                </a:solidFill>
                <a:latin typeface="+mj-lt"/>
              </a:rPr>
              <a:t>Cost</a:t>
            </a:r>
            <a:r>
              <a:rPr lang="fr-FR" sz="4000" dirty="0">
                <a:solidFill>
                  <a:schemeClr val="tx1"/>
                </a:solidFill>
                <a:latin typeface="+mj-lt"/>
              </a:rPr>
              <a:t> </a:t>
            </a:r>
            <a:r>
              <a:rPr lang="fr-FR" sz="4000" dirty="0" err="1">
                <a:solidFill>
                  <a:schemeClr val="tx1"/>
                </a:solidFill>
                <a:latin typeface="+mj-lt"/>
              </a:rPr>
              <a:t>Effectiveness</a:t>
            </a:r>
            <a:endParaRPr lang="fr-FR" sz="4000" dirty="0">
              <a:solidFill>
                <a:schemeClr val="tx1"/>
              </a:solidFill>
              <a:latin typeface="+mj-lt"/>
            </a:endParaRPr>
          </a:p>
        </p:txBody>
      </p:sp>
      <p:sp>
        <p:nvSpPr>
          <p:cNvPr id="4" name="TextBox 3">
            <a:extLst>
              <a:ext uri="{FF2B5EF4-FFF2-40B4-BE49-F238E27FC236}">
                <a16:creationId xmlns:a16="http://schemas.microsoft.com/office/drawing/2014/main" id="{43DB1A2D-738B-8F33-629E-4799D45A6024}"/>
              </a:ext>
            </a:extLst>
          </p:cNvPr>
          <p:cNvSpPr txBox="1"/>
          <p:nvPr/>
        </p:nvSpPr>
        <p:spPr>
          <a:xfrm>
            <a:off x="527958" y="1898164"/>
            <a:ext cx="9693280" cy="4914166"/>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Effluent limitation guidelines identify technologies that are referred to as “best.” For example: </a:t>
            </a:r>
          </a:p>
          <a:p>
            <a:pPr marL="800100" lvl="1" indent="-342900">
              <a:lnSpc>
                <a:spcPct val="125000"/>
              </a:lnSpc>
              <a:buFont typeface="Wingdings" panose="05000000000000000000" pitchFamily="2" charset="2"/>
              <a:buChar char="§"/>
            </a:pPr>
            <a:r>
              <a:rPr lang="en-US" dirty="0">
                <a:cs typeface="Calibri Light" panose="020F0302020204030204" pitchFamily="34" charset="0"/>
              </a:rPr>
              <a:t>Best Practicable, Best Conventional, and Best Available technologies. </a:t>
            </a:r>
          </a:p>
          <a:p>
            <a:pPr lvl="1">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In these cases, best is a cost-effectiveness criterion. This is not the same as economic efficiency.</a:t>
            </a:r>
          </a:p>
          <a:p>
            <a:pPr marL="800100" lvl="1" indent="-342900">
              <a:lnSpc>
                <a:spcPct val="125000"/>
              </a:lnSpc>
              <a:buFont typeface="Wingdings" panose="05000000000000000000" pitchFamily="2" charset="2"/>
              <a:buChar char="§"/>
            </a:pPr>
            <a:r>
              <a:rPr lang="en-US" dirty="0">
                <a:cs typeface="Calibri Light" panose="020F0302020204030204" pitchFamily="34" charset="0"/>
              </a:rPr>
              <a:t>Cost effectiveness: Given </a:t>
            </a:r>
            <a:r>
              <a:rPr lang="en-US" i="1" dirty="0">
                <a:cs typeface="Calibri Light" panose="020F0302020204030204" pitchFamily="34" charset="0"/>
              </a:rPr>
              <a:t>some</a:t>
            </a:r>
            <a:r>
              <a:rPr lang="en-US" dirty="0">
                <a:cs typeface="Calibri Light" panose="020F0302020204030204" pitchFamily="34" charset="0"/>
              </a:rPr>
              <a:t> abatement (e.g., in pounds), what is the average cost of one technology compared to another. </a:t>
            </a:r>
          </a:p>
          <a:p>
            <a:pPr marL="800100" lvl="1" indent="-342900">
              <a:lnSpc>
                <a:spcPct val="125000"/>
              </a:lnSpc>
              <a:buFont typeface="Wingdings" panose="05000000000000000000" pitchFamily="2" charset="2"/>
              <a:buChar char="§"/>
            </a:pPr>
            <a:r>
              <a:rPr lang="en-US" dirty="0">
                <a:cs typeface="Calibri Light" panose="020F0302020204030204" pitchFamily="34" charset="0"/>
              </a:rPr>
              <a:t>Efficiency: net benefits are maximized. </a:t>
            </a:r>
          </a:p>
          <a:p>
            <a:pPr marL="800100" lvl="1" indent="-342900">
              <a:lnSpc>
                <a:spcPct val="125000"/>
              </a:lnSpc>
              <a:buFont typeface="Wingdings" panose="05000000000000000000" pitchFamily="2" charset="2"/>
              <a:buChar char="§"/>
            </a:pPr>
            <a:endParaRPr lang="en-US" dirty="0">
              <a:cs typeface="Calibri Light" panose="020F0302020204030204" pitchFamily="34" charset="0"/>
            </a:endParaRPr>
          </a:p>
          <a:p>
            <a:pPr>
              <a:lnSpc>
                <a:spcPct val="125000"/>
              </a:lnSpc>
            </a:pPr>
            <a:r>
              <a:rPr lang="en-US" dirty="0">
                <a:cs typeface="Calibri Light" panose="020F0302020204030204" pitchFamily="34" charset="0"/>
              </a:rPr>
              <a:t>Cost </a:t>
            </a:r>
            <a:r>
              <a:rPr lang="en-US" dirty="0">
                <a:cs typeface="Calibri Light" panose="020F0302020204030204" pitchFamily="34" charset="0"/>
                <a:hlinkClick r:id="rId4"/>
              </a:rPr>
              <a:t>“reasonableness”</a:t>
            </a:r>
            <a:r>
              <a:rPr lang="en-US" dirty="0">
                <a:cs typeface="Calibri Light" panose="020F0302020204030204" pitchFamily="34" charset="0"/>
              </a:rPr>
              <a:t> is a two-part </a:t>
            </a:r>
            <a:r>
              <a:rPr lang="en-US" i="1" dirty="0">
                <a:cs typeface="Calibri Light" panose="020F0302020204030204" pitchFamily="34" charset="0"/>
              </a:rPr>
              <a:t>cost-effectiveness</a:t>
            </a:r>
            <a:r>
              <a:rPr lang="en-US" dirty="0">
                <a:cs typeface="Calibri Light" panose="020F0302020204030204" pitchFamily="34" charset="0"/>
              </a:rPr>
              <a:t> test that underpins certain “best” technologies and hence possible performance standards:</a:t>
            </a:r>
          </a:p>
          <a:p>
            <a:pPr marL="914400" lvl="1" indent="-457200">
              <a:lnSpc>
                <a:spcPct val="125000"/>
              </a:lnSpc>
              <a:buAutoNum type="arabicParenR"/>
            </a:pPr>
            <a:r>
              <a:rPr lang="en-US" dirty="0">
                <a:cs typeface="Calibri Light" panose="020F0302020204030204" pitchFamily="34" charset="0"/>
              </a:rPr>
              <a:t>POTW test</a:t>
            </a:r>
          </a:p>
          <a:p>
            <a:pPr marL="914400" lvl="1" indent="-457200">
              <a:lnSpc>
                <a:spcPct val="125000"/>
              </a:lnSpc>
              <a:buAutoNum type="arabicParenR"/>
            </a:pPr>
            <a:r>
              <a:rPr lang="en-US" dirty="0">
                <a:cs typeface="Calibri Light" panose="020F0302020204030204" pitchFamily="34" charset="0"/>
              </a:rPr>
              <a:t>Industry test </a:t>
            </a:r>
          </a:p>
          <a:p>
            <a:pPr>
              <a:lnSpc>
                <a:spcPct val="125000"/>
              </a:lnSpc>
            </a:pPr>
            <a:endParaRPr lang="en-US" dirty="0">
              <a:cs typeface="Calibri Light" panose="020F0302020204030204" pitchFamily="34" charset="0"/>
            </a:endParaRPr>
          </a:p>
          <a:p>
            <a:pPr>
              <a:lnSpc>
                <a:spcPct val="125000"/>
              </a:lnSpc>
            </a:pPr>
            <a:endParaRPr lang="en-US"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4061615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ELG </a:t>
            </a:r>
            <a:r>
              <a:rPr lang="fr-FR" sz="4000" dirty="0" err="1">
                <a:solidFill>
                  <a:schemeClr val="tx1"/>
                </a:solidFill>
                <a:latin typeface="+mj-lt"/>
              </a:rPr>
              <a:t>Examples</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18E049A1-4C89-5CF8-A972-E580FECFDA0A}"/>
              </a:ext>
            </a:extLst>
          </p:cNvPr>
          <p:cNvSpPr txBox="1"/>
          <p:nvPr/>
        </p:nvSpPr>
        <p:spPr>
          <a:xfrm>
            <a:off x="527958" y="1898164"/>
            <a:ext cx="5318788"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Many </a:t>
            </a:r>
            <a:r>
              <a:rPr lang="en-US" sz="1900" dirty="0">
                <a:cs typeface="Calibri Light" panose="020F0302020204030204" pitchFamily="34" charset="0"/>
                <a:hlinkClick r:id="rId4"/>
              </a:rPr>
              <a:t>industrial source categories</a:t>
            </a:r>
            <a:r>
              <a:rPr lang="en-US" sz="1900" dirty="0">
                <a:cs typeface="Calibri Light" panose="020F0302020204030204" pitchFamily="34" charset="0"/>
              </a:rPr>
              <a:t>, although ELGs are not updated frequently for newer technologies: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Steam-Generating Power Generating Plants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Coal Mining</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Dental Offices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Meat and Poultry Products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Textile Mills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Oil and Gas Extraction</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Landfills</a:t>
            </a:r>
          </a:p>
          <a:p>
            <a:pPr marL="800100" lvl="1" indent="-342900">
              <a:lnSpc>
                <a:spcPct val="125000"/>
              </a:lnSpc>
              <a:buFont typeface="Wingdings" panose="05000000000000000000" pitchFamily="2" charset="2"/>
              <a:buChar char="§"/>
            </a:pPr>
            <a:endParaRPr lang="en-US" sz="1900" dirty="0">
              <a:cs typeface="Calibri Light" panose="020F0302020204030204" pitchFamily="34" charset="0"/>
            </a:endParaRPr>
          </a:p>
        </p:txBody>
      </p:sp>
      <p:pic>
        <p:nvPicPr>
          <p:cNvPr id="2052" name="Picture 4">
            <a:extLst>
              <a:ext uri="{FF2B5EF4-FFF2-40B4-BE49-F238E27FC236}">
                <a16:creationId xmlns:a16="http://schemas.microsoft.com/office/drawing/2014/main" id="{904F177D-4B3E-AC1B-6F6C-826806939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412" y="1572261"/>
            <a:ext cx="4820112" cy="2410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DANGERS OF MERCURY IN AMALGAM DENTAL FILLINGS">
            <a:extLst>
              <a:ext uri="{FF2B5EF4-FFF2-40B4-BE49-F238E27FC236}">
                <a16:creationId xmlns:a16="http://schemas.microsoft.com/office/drawing/2014/main" id="{3A8BDC89-4403-550B-42E0-BA23FF9B2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1596" y="3982317"/>
            <a:ext cx="3074850" cy="18932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extile industry under pressure to detox fashion">
            <a:extLst>
              <a:ext uri="{FF2B5EF4-FFF2-40B4-BE49-F238E27FC236}">
                <a16:creationId xmlns:a16="http://schemas.microsoft.com/office/drawing/2014/main" id="{5F845C97-E899-694C-836D-552F4310C8B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3592" y="3982317"/>
            <a:ext cx="3338004" cy="22195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19735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A1C4AB50-1AB2-319D-E5F2-807F17433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41" y="0"/>
            <a:ext cx="9640394" cy="6426929"/>
          </a:xfrm>
          <a:prstGeom prst="rect">
            <a:avLst/>
          </a:prstGeom>
        </p:spPr>
      </p:pic>
      <p:sp>
        <p:nvSpPr>
          <p:cNvPr id="3" name="TextBox 2">
            <a:extLst>
              <a:ext uri="{FF2B5EF4-FFF2-40B4-BE49-F238E27FC236}">
                <a16:creationId xmlns:a16="http://schemas.microsoft.com/office/drawing/2014/main" id="{FDA5292F-50D5-4315-8B5D-A258F0B9B5F1}"/>
              </a:ext>
            </a:extLst>
          </p:cNvPr>
          <p:cNvSpPr txBox="1"/>
          <p:nvPr/>
        </p:nvSpPr>
        <p:spPr>
          <a:xfrm>
            <a:off x="10360924" y="5175682"/>
            <a:ext cx="1466335" cy="1105431"/>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5"/>
              </a:rPr>
              <a:t>TRI Basic</a:t>
            </a:r>
            <a:r>
              <a:rPr lang="en-US" dirty="0">
                <a:cs typeface="Calibri Light" panose="020F0302020204030204" pitchFamily="34" charset="0"/>
              </a:rPr>
              <a:t>, 2018-2020 files. </a:t>
            </a:r>
          </a:p>
        </p:txBody>
      </p:sp>
    </p:spTree>
    <p:custDataLst>
      <p:tags r:id="rId1"/>
    </p:custDataLst>
    <p:extLst>
      <p:ext uri="{BB962C8B-B14F-4D97-AF65-F5344CB8AC3E}">
        <p14:creationId xmlns:p14="http://schemas.microsoft.com/office/powerpoint/2010/main" val="158268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3) </a:t>
            </a:r>
            <a:r>
              <a:rPr lang="fr-FR" sz="4000" dirty="0" err="1">
                <a:solidFill>
                  <a:schemeClr val="tx1"/>
                </a:solidFill>
                <a:latin typeface="+mj-lt"/>
              </a:rPr>
              <a:t>Abatement</a:t>
            </a:r>
            <a:r>
              <a:rPr lang="fr-FR" sz="4000" dirty="0">
                <a:solidFill>
                  <a:schemeClr val="tx1"/>
                </a:solidFill>
                <a:latin typeface="+mj-lt"/>
              </a:rPr>
              <a:t> </a:t>
            </a:r>
            <a:r>
              <a:rPr lang="fr-FR" sz="4000" dirty="0" err="1">
                <a:solidFill>
                  <a:schemeClr val="tx1"/>
                </a:solidFill>
                <a:latin typeface="+mj-lt"/>
              </a:rPr>
              <a:t>Subsidy</a:t>
            </a:r>
            <a:r>
              <a:rPr lang="fr-FR" sz="4000" dirty="0">
                <a:solidFill>
                  <a:schemeClr val="tx1"/>
                </a:solidFill>
                <a:latin typeface="+mj-lt"/>
              </a:rPr>
              <a:t> Programs</a:t>
            </a:r>
          </a:p>
        </p:txBody>
      </p:sp>
      <p:sp>
        <p:nvSpPr>
          <p:cNvPr id="4" name="TextBox 3">
            <a:extLst>
              <a:ext uri="{FF2B5EF4-FFF2-40B4-BE49-F238E27FC236}">
                <a16:creationId xmlns:a16="http://schemas.microsoft.com/office/drawing/2014/main" id="{21BC9C1A-2C0A-C647-439F-D071114C11D6}"/>
              </a:ext>
            </a:extLst>
          </p:cNvPr>
          <p:cNvSpPr txBox="1"/>
          <p:nvPr/>
        </p:nvSpPr>
        <p:spPr>
          <a:xfrm>
            <a:off x="738062" y="2267207"/>
            <a:ext cx="9684322" cy="3354701"/>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Publicly-Owned Treatment Works (POTWs) receive and treat wastewater before discharging it.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The CWA established grant programs to improve treatment practices. </a:t>
            </a:r>
          </a:p>
          <a:p>
            <a:pPr>
              <a:lnSpc>
                <a:spcPct val="125000"/>
              </a:lnSpc>
            </a:pPr>
            <a:endParaRPr lang="en-US" sz="1900" dirty="0">
              <a:cs typeface="Calibri Light" panose="020F0302020204030204" pitchFamily="34" charset="0"/>
            </a:endParaRPr>
          </a:p>
          <a:p>
            <a:pPr>
              <a:lnSpc>
                <a:spcPct val="125000"/>
              </a:lnSpc>
            </a:pPr>
            <a:r>
              <a:rPr lang="en-US" sz="1900" dirty="0">
                <a:cs typeface="Calibri Light" panose="020F0302020204030204" pitchFamily="34" charset="0"/>
              </a:rPr>
              <a:t>In 1987 the grants program was ended and replaced with the Clean Water State Revolving Fund (CWSRF):</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Low-interest loan program to communities, companies, non-profits, states. Also features other types of subsidies.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Funds a broader set of projects such as nonpoint source amelioration, green infrastructure, water reuse, stormwater treatment, watershed protection programs, etc. </a:t>
            </a:r>
            <a:endParaRPr lang="en-US" dirty="0"/>
          </a:p>
        </p:txBody>
      </p:sp>
    </p:spTree>
    <p:custDataLst>
      <p:tags r:id="rId1"/>
    </p:custDataLst>
    <p:extLst>
      <p:ext uri="{BB962C8B-B14F-4D97-AF65-F5344CB8AC3E}">
        <p14:creationId xmlns:p14="http://schemas.microsoft.com/office/powerpoint/2010/main" val="3041122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401122"/>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chemeClr val="tx1"/>
                </a:solidFill>
                <a:latin typeface="+mj-lt"/>
              </a:rPr>
              <a:t>Two</a:t>
            </a:r>
            <a:r>
              <a:rPr lang="fr-FR" sz="4000" dirty="0">
                <a:solidFill>
                  <a:schemeClr val="tx1"/>
                </a:solidFill>
                <a:latin typeface="+mj-lt"/>
              </a:rPr>
              <a:t> Questions </a:t>
            </a:r>
            <a:r>
              <a:rPr lang="fr-FR" sz="4000" dirty="0" err="1">
                <a:solidFill>
                  <a:schemeClr val="tx1"/>
                </a:solidFill>
                <a:latin typeface="+mj-lt"/>
              </a:rPr>
              <a:t>from</a:t>
            </a:r>
            <a:r>
              <a:rPr lang="fr-FR" sz="4000" dirty="0">
                <a:solidFill>
                  <a:schemeClr val="tx1"/>
                </a:solidFill>
                <a:latin typeface="+mj-lt"/>
              </a:rPr>
              <a:t> Last Time</a:t>
            </a:r>
          </a:p>
        </p:txBody>
      </p:sp>
      <p:sp>
        <p:nvSpPr>
          <p:cNvPr id="2" name="TextBox 1">
            <a:extLst>
              <a:ext uri="{FF2B5EF4-FFF2-40B4-BE49-F238E27FC236}">
                <a16:creationId xmlns:a16="http://schemas.microsoft.com/office/drawing/2014/main" id="{40D3EFA1-FAE0-BC86-6AB8-E0479A25CC06}"/>
              </a:ext>
            </a:extLst>
          </p:cNvPr>
          <p:cNvSpPr txBox="1"/>
          <p:nvPr/>
        </p:nvSpPr>
        <p:spPr>
          <a:xfrm>
            <a:off x="851384" y="2149591"/>
            <a:ext cx="10489231" cy="3869777"/>
          </a:xfrm>
          <a:prstGeom prst="rect">
            <a:avLst/>
          </a:prstGeom>
          <a:noFill/>
          <a:effectLst/>
        </p:spPr>
        <p:txBody>
          <a:bodyPr wrap="square" rtlCol="0">
            <a:spAutoFit/>
          </a:bodyPr>
          <a:lstStyle/>
          <a:p>
            <a:pPr>
              <a:lnSpc>
                <a:spcPct val="125000"/>
              </a:lnSpc>
            </a:pPr>
            <a:r>
              <a:rPr lang="en-US" sz="2200" dirty="0">
                <a:cs typeface="Calibri Light" panose="020F0302020204030204" pitchFamily="34" charset="0"/>
              </a:rPr>
              <a:t>Q: Can states permit a facility to have emissions lower than a federal New Source Performance Standard?</a:t>
            </a:r>
          </a:p>
          <a:p>
            <a:pPr lvl="1">
              <a:lnSpc>
                <a:spcPct val="125000"/>
              </a:lnSpc>
            </a:pPr>
            <a:r>
              <a:rPr lang="en-US" sz="2200" dirty="0">
                <a:cs typeface="Calibri Light" panose="020F0302020204030204" pitchFamily="34" charset="0"/>
              </a:rPr>
              <a:t>A: No, the federal standard is the floor of required abatement or the ceiling of permissible emissions. See </a:t>
            </a:r>
            <a:r>
              <a:rPr lang="en-US" sz="2200" dirty="0">
                <a:cs typeface="Calibri Light" panose="020F0302020204030204" pitchFamily="34" charset="0"/>
                <a:hlinkClick r:id="rId4"/>
              </a:rPr>
              <a:t>section 111</a:t>
            </a:r>
            <a:r>
              <a:rPr lang="en-US" sz="2200" dirty="0">
                <a:cs typeface="Calibri Light" panose="020F0302020204030204" pitchFamily="34" charset="0"/>
              </a:rPr>
              <a:t>. </a:t>
            </a:r>
          </a:p>
          <a:p>
            <a:pPr>
              <a:lnSpc>
                <a:spcPct val="125000"/>
              </a:lnSpc>
            </a:pPr>
            <a:r>
              <a:rPr lang="en-US" sz="2200" dirty="0">
                <a:cs typeface="Calibri Light" panose="020F0302020204030204" pitchFamily="34" charset="0"/>
              </a:rPr>
              <a:t>Q: Some regions have wildfires every year. Will these always be excluded from NAAQS attainment considerations?</a:t>
            </a:r>
          </a:p>
          <a:p>
            <a:pPr lvl="1">
              <a:lnSpc>
                <a:spcPct val="125000"/>
              </a:lnSpc>
            </a:pPr>
            <a:r>
              <a:rPr lang="en-US" sz="2200" dirty="0">
                <a:cs typeface="Calibri Light" panose="020F0302020204030204" pitchFamily="34" charset="0"/>
              </a:rPr>
              <a:t>A: States request to exclude certain days for a region and the EPA can agree. There does not appear to be a limit to how many days can be excluded. More information on </a:t>
            </a:r>
            <a:r>
              <a:rPr lang="en-US" sz="2200" dirty="0">
                <a:cs typeface="Calibri Light" panose="020F0302020204030204" pitchFamily="34" charset="0"/>
                <a:hlinkClick r:id="rId5"/>
              </a:rPr>
              <a:t>Exceptional Events</a:t>
            </a:r>
            <a:r>
              <a:rPr lang="en-US" sz="2200" dirty="0">
                <a:cs typeface="Calibri Light" panose="020F0302020204030204" pitchFamily="34" charset="0"/>
              </a:rPr>
              <a:t> page and </a:t>
            </a:r>
            <a:r>
              <a:rPr lang="en-US" sz="2200" dirty="0">
                <a:cs typeface="Calibri Light" panose="020F0302020204030204" pitchFamily="34" charset="0"/>
                <a:hlinkClick r:id="rId6"/>
              </a:rPr>
              <a:t>FAQs</a:t>
            </a:r>
            <a:r>
              <a:rPr lang="en-US" sz="22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368961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Part 2: Some Key Terms</a:t>
            </a:r>
          </a:p>
        </p:txBody>
      </p:sp>
    </p:spTree>
    <p:extLst>
      <p:ext uri="{BB962C8B-B14F-4D97-AF65-F5344CB8AC3E}">
        <p14:creationId xmlns:p14="http://schemas.microsoft.com/office/powerpoint/2010/main" val="255046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292271" y="14366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"Point Source"</a:t>
            </a:r>
          </a:p>
        </p:txBody>
      </p:sp>
      <p:sp>
        <p:nvSpPr>
          <p:cNvPr id="2" name="TextBox 1">
            <a:extLst>
              <a:ext uri="{FF2B5EF4-FFF2-40B4-BE49-F238E27FC236}">
                <a16:creationId xmlns:a16="http://schemas.microsoft.com/office/drawing/2014/main" id="{75147590-3CF5-4385-9908-56946FF30BC3}"/>
              </a:ext>
            </a:extLst>
          </p:cNvPr>
          <p:cNvSpPr txBox="1"/>
          <p:nvPr/>
        </p:nvSpPr>
        <p:spPr>
          <a:xfrm>
            <a:off x="501324" y="1777143"/>
            <a:ext cx="5594676" cy="3141629"/>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CWA distinguishes between point source and non-point source water pollution. Point sources are:</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“discernible, confined, and discrete conveyance, including … any pipe, ditch, channel, tunnel, conduit, well, fissure, container, rolling stock, concentrated animal feeding operation, or vessel … from which pollutants are or may be discharged.”</a:t>
            </a:r>
          </a:p>
        </p:txBody>
      </p:sp>
      <p:pic>
        <p:nvPicPr>
          <p:cNvPr id="4" name="Picture 3">
            <a:extLst>
              <a:ext uri="{FF2B5EF4-FFF2-40B4-BE49-F238E27FC236}">
                <a16:creationId xmlns:a16="http://schemas.microsoft.com/office/drawing/2014/main" id="{685AED72-DB4F-E273-B85E-E8B55288C5B9}"/>
              </a:ext>
            </a:extLst>
          </p:cNvPr>
          <p:cNvPicPr>
            <a:picLocks noChangeAspect="1"/>
          </p:cNvPicPr>
          <p:nvPr/>
        </p:nvPicPr>
        <p:blipFill>
          <a:blip r:embed="rId4"/>
          <a:stretch>
            <a:fillRect/>
          </a:stretch>
        </p:blipFill>
        <p:spPr>
          <a:xfrm>
            <a:off x="6495250" y="1777143"/>
            <a:ext cx="5399858" cy="3935351"/>
          </a:xfrm>
          <a:prstGeom prst="rect">
            <a:avLst/>
          </a:prstGeom>
        </p:spPr>
      </p:pic>
      <p:sp>
        <p:nvSpPr>
          <p:cNvPr id="5" name="TextBox 4">
            <a:extLst>
              <a:ext uri="{FF2B5EF4-FFF2-40B4-BE49-F238E27FC236}">
                <a16:creationId xmlns:a16="http://schemas.microsoft.com/office/drawing/2014/main" id="{2953C17B-704F-8B7F-346C-848D2519A79C}"/>
              </a:ext>
            </a:extLst>
          </p:cNvPr>
          <p:cNvSpPr txBox="1"/>
          <p:nvPr/>
        </p:nvSpPr>
        <p:spPr>
          <a:xfrm>
            <a:off x="6495250" y="5712494"/>
            <a:ext cx="5594676" cy="759182"/>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Wastewater discharge from the Bucks Steam-Generating Electricity Plant in Bucks, Alabama.  </a:t>
            </a:r>
          </a:p>
        </p:txBody>
      </p:sp>
    </p:spTree>
    <p:custDataLst>
      <p:tags r:id="rId1"/>
    </p:custDataLst>
    <p:extLst>
      <p:ext uri="{BB962C8B-B14F-4D97-AF65-F5344CB8AC3E}">
        <p14:creationId xmlns:p14="http://schemas.microsoft.com/office/powerpoint/2010/main" val="251851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292271" y="14366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Point Sources</a:t>
            </a:r>
          </a:p>
        </p:txBody>
      </p:sp>
      <p:pic>
        <p:nvPicPr>
          <p:cNvPr id="1026" name="Picture 2" descr="8,133 Water Pollution Illustrations &amp; Clip Art - iStock">
            <a:extLst>
              <a:ext uri="{FF2B5EF4-FFF2-40B4-BE49-F238E27FC236}">
                <a16:creationId xmlns:a16="http://schemas.microsoft.com/office/drawing/2014/main" id="{712F6D6E-9F59-6F56-8EC2-3009E98C9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609" y="143669"/>
            <a:ext cx="6202347" cy="62023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318A54-DD75-EBAC-288B-DF014BADF5B7}"/>
              </a:ext>
            </a:extLst>
          </p:cNvPr>
          <p:cNvSpPr txBox="1"/>
          <p:nvPr/>
        </p:nvSpPr>
        <p:spPr>
          <a:xfrm>
            <a:off x="8664605" y="5314708"/>
            <a:ext cx="2914835" cy="1031308"/>
          </a:xfrm>
          <a:prstGeom prst="rect">
            <a:avLst/>
          </a:prstGeom>
          <a:noFill/>
        </p:spPr>
        <p:txBody>
          <a:bodyPr wrap="square">
            <a:spAutoFit/>
          </a:bodyPr>
          <a:lstStyle/>
          <a:p>
            <a:pPr lvl="1">
              <a:lnSpc>
                <a:spcPct val="125000"/>
              </a:lnSpc>
            </a:pPr>
            <a:endParaRPr lang="en-US" dirty="0">
              <a:cs typeface="Calibri Light" panose="020F0302020204030204" pitchFamily="34" charset="0"/>
            </a:endParaRPr>
          </a:p>
          <a:p>
            <a:pPr lvl="1">
              <a:lnSpc>
                <a:spcPct val="125000"/>
              </a:lnSpc>
            </a:pPr>
            <a:r>
              <a:rPr lang="en-US" sz="1600" dirty="0">
                <a:cs typeface="Calibri Light" panose="020F0302020204030204" pitchFamily="34" charset="0"/>
              </a:rPr>
              <a:t>Image source: </a:t>
            </a:r>
            <a:r>
              <a:rPr lang="en-US" sz="1600" dirty="0" err="1">
                <a:cs typeface="Calibri Light" panose="020F0302020204030204" pitchFamily="34" charset="0"/>
                <a:hlinkClick r:id="rId5"/>
              </a:rPr>
              <a:t>iStockphoto</a:t>
            </a:r>
            <a:r>
              <a:rPr lang="en-US" sz="1600" dirty="0">
                <a:cs typeface="Calibri Light" panose="020F0302020204030204" pitchFamily="34" charset="0"/>
                <a:hlinkClick r:id="rId5"/>
              </a:rPr>
              <a:t> by Getty images</a:t>
            </a:r>
            <a:r>
              <a:rPr lang="en-US" sz="16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907164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401122"/>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chemeClr val="tx1"/>
                </a:solidFill>
                <a:latin typeface="+mj-lt"/>
              </a:rPr>
              <a:t>Aside</a:t>
            </a:r>
            <a:r>
              <a:rPr lang="fr-FR" sz="4000" dirty="0">
                <a:solidFill>
                  <a:schemeClr val="tx1"/>
                </a:solidFill>
                <a:latin typeface="+mj-lt"/>
              </a:rPr>
              <a:t>: Point Sources and </a:t>
            </a:r>
            <a:r>
              <a:rPr lang="fr-FR" sz="4000" dirty="0" err="1">
                <a:solidFill>
                  <a:schemeClr val="tx1"/>
                </a:solidFill>
                <a:latin typeface="+mj-lt"/>
              </a:rPr>
              <a:t>CAFOs</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AB3A8A2A-0E7B-EAAD-884C-FDEEF486C013}"/>
              </a:ext>
            </a:extLst>
          </p:cNvPr>
          <p:cNvSpPr txBox="1"/>
          <p:nvPr/>
        </p:nvSpPr>
        <p:spPr>
          <a:xfrm>
            <a:off x="598978" y="2358470"/>
            <a:ext cx="5357938"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Concentrated animal feeding operations are specifically listed as a “point source,” but what is a CAFO?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A CAFO is any livestock operation where animals are kept for at least 45 days a year and not pastured.</a:t>
            </a:r>
          </a:p>
        </p:txBody>
      </p:sp>
      <p:pic>
        <p:nvPicPr>
          <p:cNvPr id="1026" name="Picture 2" descr="A hog farm in eastern North Carolina on Monday. The pink area is a lagoon of pig excrement.">
            <a:extLst>
              <a:ext uri="{FF2B5EF4-FFF2-40B4-BE49-F238E27FC236}">
                <a16:creationId xmlns:a16="http://schemas.microsoft.com/office/drawing/2014/main" id="{5D2722F9-ED1D-EDCD-A9E9-3CC5FA61A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164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48B786-12AC-D35C-21C6-57D7107C6FBF}"/>
              </a:ext>
            </a:extLst>
          </p:cNvPr>
          <p:cNvSpPr txBox="1"/>
          <p:nvPr/>
        </p:nvSpPr>
        <p:spPr>
          <a:xfrm>
            <a:off x="6096000" y="6026458"/>
            <a:ext cx="5594676"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Lagoons of Pig Waste Are Overflowing After Florence.” NYT.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44171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401122"/>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chemeClr val="tx1"/>
                </a:solidFill>
                <a:latin typeface="+mj-lt"/>
              </a:rPr>
              <a:t>Aside</a:t>
            </a:r>
            <a:r>
              <a:rPr lang="fr-FR" sz="4000" dirty="0">
                <a:solidFill>
                  <a:schemeClr val="tx1"/>
                </a:solidFill>
                <a:latin typeface="+mj-lt"/>
              </a:rPr>
              <a:t>: Point Sources and </a:t>
            </a:r>
            <a:r>
              <a:rPr lang="fr-FR" sz="4000" dirty="0" err="1">
                <a:solidFill>
                  <a:schemeClr val="tx1"/>
                </a:solidFill>
                <a:latin typeface="+mj-lt"/>
              </a:rPr>
              <a:t>CAFOs</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AB3A8A2A-0E7B-EAAD-884C-FDEEF486C013}"/>
              </a:ext>
            </a:extLst>
          </p:cNvPr>
          <p:cNvSpPr txBox="1"/>
          <p:nvPr/>
        </p:nvSpPr>
        <p:spPr>
          <a:xfrm>
            <a:off x="738062" y="2556066"/>
            <a:ext cx="5357938"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Only some “large” CAFOs and rarely medium-sized ones require a permit. </a:t>
            </a:r>
            <a:r>
              <a:rPr lang="en-US" sz="2400" dirty="0">
                <a:cs typeface="Calibri Light" panose="020F0302020204030204" pitchFamily="34" charset="0"/>
                <a:hlinkClick r:id="rId4"/>
              </a:rPr>
              <a:t>2,500 pigs is “large.”</a:t>
            </a:r>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Size-based regulations create perverse incentives to avoid permitting and oversight. </a:t>
            </a:r>
          </a:p>
        </p:txBody>
      </p:sp>
      <p:sp>
        <p:nvSpPr>
          <p:cNvPr id="5" name="TextBox 4">
            <a:extLst>
              <a:ext uri="{FF2B5EF4-FFF2-40B4-BE49-F238E27FC236}">
                <a16:creationId xmlns:a16="http://schemas.microsoft.com/office/drawing/2014/main" id="{6F48B786-12AC-D35C-21C6-57D7107C6FBF}"/>
              </a:ext>
            </a:extLst>
          </p:cNvPr>
          <p:cNvSpPr txBox="1"/>
          <p:nvPr/>
        </p:nvSpPr>
        <p:spPr>
          <a:xfrm>
            <a:off x="6220287" y="5845877"/>
            <a:ext cx="5594676" cy="611001"/>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Size-based regulations, productivity, and environmental quality. Chen et al. (2019).</a:t>
            </a:r>
            <a:endParaRPr lang="en-US" sz="1400" dirty="0">
              <a:cs typeface="Calibri Light" panose="020F0302020204030204" pitchFamily="34" charset="0"/>
            </a:endParaRPr>
          </a:p>
        </p:txBody>
      </p:sp>
      <p:pic>
        <p:nvPicPr>
          <p:cNvPr id="4" name="Picture 3">
            <a:extLst>
              <a:ext uri="{FF2B5EF4-FFF2-40B4-BE49-F238E27FC236}">
                <a16:creationId xmlns:a16="http://schemas.microsoft.com/office/drawing/2014/main" id="{B4629D05-A833-F988-A6B6-0C0B4763C908}"/>
              </a:ext>
            </a:extLst>
          </p:cNvPr>
          <p:cNvPicPr>
            <a:picLocks noChangeAspect="1"/>
          </p:cNvPicPr>
          <p:nvPr/>
        </p:nvPicPr>
        <p:blipFill>
          <a:blip r:embed="rId6"/>
          <a:stretch>
            <a:fillRect/>
          </a:stretch>
        </p:blipFill>
        <p:spPr>
          <a:xfrm>
            <a:off x="6096000" y="1519891"/>
            <a:ext cx="5535493" cy="4401392"/>
          </a:xfrm>
          <a:prstGeom prst="rect">
            <a:avLst/>
          </a:prstGeom>
        </p:spPr>
      </p:pic>
    </p:spTree>
    <p:custDataLst>
      <p:tags r:id="rId1"/>
    </p:custDataLst>
    <p:extLst>
      <p:ext uri="{BB962C8B-B14F-4D97-AF65-F5344CB8AC3E}">
        <p14:creationId xmlns:p14="http://schemas.microsoft.com/office/powerpoint/2010/main" val="334661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"Waters of the United States"</a:t>
            </a:r>
          </a:p>
        </p:txBody>
      </p:sp>
      <p:sp>
        <p:nvSpPr>
          <p:cNvPr id="2" name="TextBox 1">
            <a:extLst>
              <a:ext uri="{FF2B5EF4-FFF2-40B4-BE49-F238E27FC236}">
                <a16:creationId xmlns:a16="http://schemas.microsoft.com/office/drawing/2014/main" id="{94F4AADA-FB9A-B16A-F511-0AE80F25E6A4}"/>
              </a:ext>
            </a:extLst>
          </p:cNvPr>
          <p:cNvSpPr txBox="1"/>
          <p:nvPr/>
        </p:nvSpPr>
        <p:spPr>
          <a:xfrm>
            <a:off x="665865" y="2435266"/>
            <a:ext cx="4745379" cy="1987467"/>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Clear examples of WOTUS: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Navigable rivers and lakes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Interstate waters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Territorial seas up to 200 miles</a:t>
            </a:r>
          </a:p>
          <a:p>
            <a:pPr>
              <a:lnSpc>
                <a:spcPct val="125000"/>
              </a:lnSpc>
            </a:pPr>
            <a:endParaRPr lang="en-US" sz="2000" dirty="0">
              <a:cs typeface="Calibri Light" panose="020F0302020204030204" pitchFamily="34" charset="0"/>
            </a:endParaRPr>
          </a:p>
        </p:txBody>
      </p:sp>
      <p:sp>
        <p:nvSpPr>
          <p:cNvPr id="3" name="TextBox 2">
            <a:extLst>
              <a:ext uri="{FF2B5EF4-FFF2-40B4-BE49-F238E27FC236}">
                <a16:creationId xmlns:a16="http://schemas.microsoft.com/office/drawing/2014/main" id="{E286DB8E-F119-70D7-BD13-0F353081A0D6}"/>
              </a:ext>
            </a:extLst>
          </p:cNvPr>
          <p:cNvSpPr txBox="1"/>
          <p:nvPr/>
        </p:nvSpPr>
        <p:spPr>
          <a:xfrm>
            <a:off x="6096000" y="2435266"/>
            <a:ext cx="5156742" cy="2372188"/>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Somewhat ambiguous: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Groundwater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Wetlands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Tributaries of major rivers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Ephemeral, intermittent, and perennial streams</a:t>
            </a:r>
          </a:p>
        </p:txBody>
      </p:sp>
    </p:spTree>
    <p:custDataLst>
      <p:tags r:id="rId1"/>
    </p:custDataLst>
    <p:extLst>
      <p:ext uri="{BB962C8B-B14F-4D97-AF65-F5344CB8AC3E}">
        <p14:creationId xmlns:p14="http://schemas.microsoft.com/office/powerpoint/2010/main" val="3018837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458766" y="420048"/>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Basic </a:t>
            </a:r>
            <a:r>
              <a:rPr lang="fr-FR" sz="4000" dirty="0" err="1">
                <a:solidFill>
                  <a:schemeClr val="tx1"/>
                </a:solidFill>
                <a:latin typeface="+mj-lt"/>
              </a:rPr>
              <a:t>Hydrology</a:t>
            </a:r>
            <a:r>
              <a:rPr lang="fr-FR" sz="4000" dirty="0">
                <a:solidFill>
                  <a:schemeClr val="tx1"/>
                </a:solidFill>
                <a:latin typeface="+mj-lt"/>
              </a:rPr>
              <a:t> and </a:t>
            </a:r>
            <a:r>
              <a:rPr lang="fr-FR" sz="4000" dirty="0" err="1">
                <a:solidFill>
                  <a:schemeClr val="tx1"/>
                </a:solidFill>
                <a:latin typeface="+mj-lt"/>
              </a:rPr>
              <a:t>Hydrogeology</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75147590-3CF5-4385-9908-56946FF30BC3}"/>
              </a:ext>
            </a:extLst>
          </p:cNvPr>
          <p:cNvSpPr txBox="1"/>
          <p:nvPr/>
        </p:nvSpPr>
        <p:spPr>
          <a:xfrm>
            <a:off x="514933" y="1949180"/>
            <a:ext cx="2809120"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Congress required the CWA “restore and maintain the chemical, physical and biological integrity of the Nation's waters.”</a:t>
            </a:r>
          </a:p>
        </p:txBody>
      </p:sp>
      <p:pic>
        <p:nvPicPr>
          <p:cNvPr id="3074" name="Picture 2" descr="Surface Water-Groundwater interaction">
            <a:extLst>
              <a:ext uri="{FF2B5EF4-FFF2-40B4-BE49-F238E27FC236}">
                <a16:creationId xmlns:a16="http://schemas.microsoft.com/office/drawing/2014/main" id="{BFD6E2D8-21BD-5124-F8FC-B56FDCD8C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061" y="437512"/>
            <a:ext cx="2965173" cy="5982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46ACF1-05EE-35D5-F22F-2FFA28E0FBBF}"/>
              </a:ext>
            </a:extLst>
          </p:cNvPr>
          <p:cNvSpPr txBox="1"/>
          <p:nvPr/>
        </p:nvSpPr>
        <p:spPr>
          <a:xfrm>
            <a:off x="3585063" y="5836251"/>
            <a:ext cx="6834590"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Sources: </a:t>
            </a:r>
            <a:r>
              <a:rPr lang="en-US" sz="1400" dirty="0">
                <a:cs typeface="Calibri Light" panose="020F0302020204030204" pitchFamily="34" charset="0"/>
                <a:hlinkClick r:id="rId5"/>
              </a:rPr>
              <a:t>Integrate Student Materials</a:t>
            </a:r>
            <a:r>
              <a:rPr lang="en-US" sz="1400" dirty="0">
                <a:cs typeface="Calibri Light" panose="020F0302020204030204" pitchFamily="34" charset="0"/>
              </a:rPr>
              <a:t> and </a:t>
            </a:r>
            <a:r>
              <a:rPr lang="en-US" sz="1400" dirty="0">
                <a:cs typeface="Calibri Light" panose="020F0302020204030204" pitchFamily="34" charset="0"/>
                <a:hlinkClick r:id="rId6"/>
              </a:rPr>
              <a:t>Encyclopedia Britannica</a:t>
            </a:r>
            <a:r>
              <a:rPr lang="en-US" sz="1400" dirty="0">
                <a:cs typeface="Calibri Light" panose="020F0302020204030204" pitchFamily="34" charset="0"/>
              </a:rPr>
              <a:t>.  </a:t>
            </a:r>
          </a:p>
        </p:txBody>
      </p:sp>
      <p:pic>
        <p:nvPicPr>
          <p:cNvPr id="3076" name="Picture 4" descr="water cycle | Definition, Steps, Diagram, &amp; Facts | Britannica">
            <a:extLst>
              <a:ext uri="{FF2B5EF4-FFF2-40B4-BE49-F238E27FC236}">
                <a16:creationId xmlns:a16="http://schemas.microsoft.com/office/drawing/2014/main" id="{86D7955F-A4F2-4E8C-FAC1-EC3720FDC4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5063" y="1949180"/>
            <a:ext cx="4779651" cy="34650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629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Tension in </a:t>
            </a:r>
            <a:r>
              <a:rPr lang="fr-FR" sz="4000" dirty="0" err="1">
                <a:solidFill>
                  <a:schemeClr val="tx1"/>
                </a:solidFill>
                <a:latin typeface="+mj-lt"/>
              </a:rPr>
              <a:t>Defining</a:t>
            </a:r>
            <a:r>
              <a:rPr lang="fr-FR" sz="4000" dirty="0">
                <a:solidFill>
                  <a:schemeClr val="tx1"/>
                </a:solidFill>
                <a:latin typeface="+mj-lt"/>
              </a:rPr>
              <a:t> "Waters of the United States"</a:t>
            </a:r>
          </a:p>
        </p:txBody>
      </p:sp>
      <p:pic>
        <p:nvPicPr>
          <p:cNvPr id="7" name="Picture 6">
            <a:extLst>
              <a:ext uri="{FF2B5EF4-FFF2-40B4-BE49-F238E27FC236}">
                <a16:creationId xmlns:a16="http://schemas.microsoft.com/office/drawing/2014/main" id="{2C0C29FA-C71D-928C-7B73-2B6B45B469BC}"/>
              </a:ext>
            </a:extLst>
          </p:cNvPr>
          <p:cNvPicPr>
            <a:picLocks noChangeAspect="1"/>
          </p:cNvPicPr>
          <p:nvPr/>
        </p:nvPicPr>
        <p:blipFill>
          <a:blip r:embed="rId4"/>
          <a:stretch>
            <a:fillRect/>
          </a:stretch>
        </p:blipFill>
        <p:spPr>
          <a:xfrm>
            <a:off x="246356" y="2102343"/>
            <a:ext cx="4831672" cy="2916680"/>
          </a:xfrm>
          <a:prstGeom prst="rect">
            <a:avLst/>
          </a:prstGeom>
        </p:spPr>
      </p:pic>
      <p:pic>
        <p:nvPicPr>
          <p:cNvPr id="4098" name="Picture 2" descr="vernal pool">
            <a:extLst>
              <a:ext uri="{FF2B5EF4-FFF2-40B4-BE49-F238E27FC236}">
                <a16:creationId xmlns:a16="http://schemas.microsoft.com/office/drawing/2014/main" id="{A1B423E3-759B-D7F5-E9FF-11A3A8173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2109" y="1676842"/>
            <a:ext cx="34480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ocosin Lakes Draft Plan Public Input Sought | Coastal Review">
            <a:extLst>
              <a:ext uri="{FF2B5EF4-FFF2-40B4-BE49-F238E27FC236}">
                <a16:creationId xmlns:a16="http://schemas.microsoft.com/office/drawing/2014/main" id="{A3A50B8E-7E06-9AB7-5AEA-410B7E37FC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0579" y="3835225"/>
            <a:ext cx="3300321" cy="22015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2E9AE-34CE-0FD6-687B-2793D3134223}"/>
              </a:ext>
            </a:extLst>
          </p:cNvPr>
          <p:cNvSpPr txBox="1"/>
          <p:nvPr/>
        </p:nvSpPr>
        <p:spPr>
          <a:xfrm>
            <a:off x="246356" y="5156510"/>
            <a:ext cx="4423300" cy="880306"/>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All google images: (from left, clockwise) The LA River, California vernal ponds, Texas prairie wetlands, ephemeral desert riverbed, </a:t>
            </a:r>
            <a:r>
              <a:rPr lang="en-US" sz="1400" dirty="0" err="1">
                <a:cs typeface="Calibri Light" panose="020F0302020204030204" pitchFamily="34" charset="0"/>
              </a:rPr>
              <a:t>pocosins</a:t>
            </a:r>
            <a:r>
              <a:rPr lang="en-US" sz="1400" dirty="0">
                <a:cs typeface="Calibri Light" panose="020F0302020204030204" pitchFamily="34" charset="0"/>
              </a:rPr>
              <a:t> in South Carolina.  </a:t>
            </a:r>
          </a:p>
        </p:txBody>
      </p:sp>
      <p:pic>
        <p:nvPicPr>
          <p:cNvPr id="4104" name="Picture 8" descr="Texas Prairie Wetlands Project Marks 25 Years">
            <a:extLst>
              <a:ext uri="{FF2B5EF4-FFF2-40B4-BE49-F238E27FC236}">
                <a16:creationId xmlns:a16="http://schemas.microsoft.com/office/drawing/2014/main" id="{4CE4B705-E273-59E9-AC41-E701AE6313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900" y="1842803"/>
            <a:ext cx="3659510" cy="182975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Features of a Desert DesertUSA">
            <a:extLst>
              <a:ext uri="{FF2B5EF4-FFF2-40B4-BE49-F238E27FC236}">
                <a16:creationId xmlns:a16="http://schemas.microsoft.com/office/drawing/2014/main" id="{21908E89-1649-28F6-CA3C-8090AF7B08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3825" y="3672558"/>
            <a:ext cx="3613660" cy="2101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8570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Part 3: Evolution of the CWA</a:t>
            </a:r>
          </a:p>
        </p:txBody>
      </p:sp>
    </p:spTree>
    <p:extLst>
      <p:ext uri="{BB962C8B-B14F-4D97-AF65-F5344CB8AC3E}">
        <p14:creationId xmlns:p14="http://schemas.microsoft.com/office/powerpoint/2010/main" val="1537514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72171" y="374488"/>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chemeClr val="tx1"/>
                </a:solidFill>
                <a:latin typeface="+mj-lt"/>
              </a:rPr>
              <a:t>Early</a:t>
            </a:r>
            <a:r>
              <a:rPr lang="fr-FR" sz="4000" dirty="0">
                <a:solidFill>
                  <a:schemeClr val="tx1"/>
                </a:solidFill>
                <a:latin typeface="+mj-lt"/>
              </a:rPr>
              <a:t> </a:t>
            </a:r>
            <a:r>
              <a:rPr lang="fr-FR" sz="4000" dirty="0" err="1">
                <a:solidFill>
                  <a:schemeClr val="tx1"/>
                </a:solidFill>
                <a:latin typeface="+mj-lt"/>
              </a:rPr>
              <a:t>Revisions</a:t>
            </a:r>
            <a:r>
              <a:rPr lang="fr-FR" sz="4000" dirty="0">
                <a:solidFill>
                  <a:schemeClr val="tx1"/>
                </a:solidFill>
                <a:latin typeface="+mj-lt"/>
              </a:rPr>
              <a:t> to WOTUS</a:t>
            </a:r>
          </a:p>
        </p:txBody>
      </p:sp>
      <p:sp>
        <p:nvSpPr>
          <p:cNvPr id="2" name="TextBox 1">
            <a:extLst>
              <a:ext uri="{FF2B5EF4-FFF2-40B4-BE49-F238E27FC236}">
                <a16:creationId xmlns:a16="http://schemas.microsoft.com/office/drawing/2014/main" id="{7E0D35E3-39BD-7646-A4FC-A0AF6DBD0ED0}"/>
              </a:ext>
            </a:extLst>
          </p:cNvPr>
          <p:cNvSpPr txBox="1"/>
          <p:nvPr/>
        </p:nvSpPr>
        <p:spPr>
          <a:xfrm>
            <a:off x="424736" y="1955147"/>
            <a:ext cx="10778883" cy="3354701"/>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original CWA only applied to navigable waters. Several revisions were codified by Congress or established by case review. These generally expanded “jurisdictional” waters, i.e., features that are subject to the rules of the CWA:</a:t>
            </a:r>
          </a:p>
          <a:p>
            <a:pPr marL="914400" lvl="1" indent="-457200">
              <a:lnSpc>
                <a:spcPct val="125000"/>
              </a:lnSpc>
              <a:buFont typeface="+mj-lt"/>
              <a:buAutoNum type="arabicParenR"/>
            </a:pPr>
            <a:r>
              <a:rPr lang="en-US" sz="1900" dirty="0">
                <a:cs typeface="Calibri Light" panose="020F0302020204030204" pitchFamily="34" charset="0"/>
              </a:rPr>
              <a:t>1977 Amendments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Non-navigable tributaries are jurisdictional because they affect navigable waters.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Wetlands adjacent to or hydrologically connected to WOTUS are also jurisdictional. </a:t>
            </a:r>
          </a:p>
          <a:p>
            <a:pPr marL="1828800" lvl="3" indent="-457200">
              <a:lnSpc>
                <a:spcPct val="125000"/>
              </a:lnSpc>
              <a:buFont typeface="Wingdings" panose="05000000000000000000" pitchFamily="2" charset="2"/>
              <a:buChar char="§"/>
            </a:pPr>
            <a:r>
              <a:rPr lang="en-US" sz="1900" dirty="0">
                <a:cs typeface="Calibri Light" panose="020F0302020204030204" pitchFamily="34" charset="0"/>
              </a:rPr>
              <a:t>Wetlands recharge water levels, absorb pollutants, and provide habitat. </a:t>
            </a:r>
          </a:p>
          <a:p>
            <a:pPr marL="914400" lvl="1" indent="-457200">
              <a:lnSpc>
                <a:spcPct val="125000"/>
              </a:lnSpc>
              <a:buFont typeface="+mj-lt"/>
              <a:buAutoNum type="arabicParenR"/>
            </a:pPr>
            <a:r>
              <a:rPr lang="en-US" sz="1900" i="1" dirty="0">
                <a:cs typeface="Calibri Light" panose="020F0302020204030204" pitchFamily="34" charset="0"/>
              </a:rPr>
              <a:t>U.S. v Riverside Bayview Homes </a:t>
            </a:r>
            <a:r>
              <a:rPr lang="en-US" sz="1900" dirty="0">
                <a:cs typeface="Calibri Light" panose="020F0302020204030204" pitchFamily="34" charset="0"/>
              </a:rPr>
              <a:t>(1985) decided that waters totally confined to one state are also  jurisdictional.</a:t>
            </a:r>
          </a:p>
        </p:txBody>
      </p:sp>
    </p:spTree>
    <p:custDataLst>
      <p:tags r:id="rId1"/>
    </p:custDataLst>
    <p:extLst>
      <p:ext uri="{BB962C8B-B14F-4D97-AF65-F5344CB8AC3E}">
        <p14:creationId xmlns:p14="http://schemas.microsoft.com/office/powerpoint/2010/main" val="4116503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Why Regulate Water Quality?</a:t>
            </a:r>
          </a:p>
        </p:txBody>
      </p:sp>
      <p:sp>
        <p:nvSpPr>
          <p:cNvPr id="5" name="TextBox 4">
            <a:extLst>
              <a:ext uri="{FF2B5EF4-FFF2-40B4-BE49-F238E27FC236}">
                <a16:creationId xmlns:a16="http://schemas.microsoft.com/office/drawing/2014/main" id="{026F36D3-DD33-23CB-7384-06AA37E96198}"/>
              </a:ext>
            </a:extLst>
          </p:cNvPr>
          <p:cNvSpPr txBox="1"/>
          <p:nvPr/>
        </p:nvSpPr>
        <p:spPr>
          <a:xfrm>
            <a:off x="490654" y="1481144"/>
            <a:ext cx="7994606" cy="1105431"/>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The Cuyahoga is infamous for its 13 fires, but this wasn’t rare. The Delaware River in Philadelphia, Baltimore harbor, the Buffalo river, and the Rouge River in Detroit also caught fire. NYC harbor had 300 oil spills in the first six months of 1973. </a:t>
            </a:r>
          </a:p>
        </p:txBody>
      </p:sp>
      <p:sp>
        <p:nvSpPr>
          <p:cNvPr id="8" name="TextBox 7">
            <a:extLst>
              <a:ext uri="{FF2B5EF4-FFF2-40B4-BE49-F238E27FC236}">
                <a16:creationId xmlns:a16="http://schemas.microsoft.com/office/drawing/2014/main" id="{BACEE9F0-5920-6F0C-D63D-78110214EF17}"/>
              </a:ext>
            </a:extLst>
          </p:cNvPr>
          <p:cNvSpPr txBox="1"/>
          <p:nvPr/>
        </p:nvSpPr>
        <p:spPr>
          <a:xfrm>
            <a:off x="758776" y="5819444"/>
            <a:ext cx="7726484" cy="611001"/>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Figures: (from left) Cuyahoga river water, NYC oil slick in 1973, and paper mill effluent on the Androscoggin river in main. </a:t>
            </a:r>
            <a:r>
              <a:rPr lang="en-US" sz="1400" dirty="0">
                <a:cs typeface="Calibri Light" panose="020F0302020204030204" pitchFamily="34" charset="0"/>
                <a:hlinkClick r:id="rId4"/>
              </a:rPr>
              <a:t>Source</a:t>
            </a:r>
            <a:r>
              <a:rPr lang="en-US" sz="1400" dirty="0">
                <a:cs typeface="Calibri Light" panose="020F0302020204030204" pitchFamily="34" charset="0"/>
              </a:rPr>
              <a:t>.</a:t>
            </a:r>
          </a:p>
        </p:txBody>
      </p:sp>
      <p:pic>
        <p:nvPicPr>
          <p:cNvPr id="2052" name="Picture 4" descr="betty klaric water sample from cuyahoga">
            <a:extLst>
              <a:ext uri="{FF2B5EF4-FFF2-40B4-BE49-F238E27FC236}">
                <a16:creationId xmlns:a16="http://schemas.microsoft.com/office/drawing/2014/main" id="{2837CFA9-4643-C81A-9F31-0C9027BFE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776" y="2795304"/>
            <a:ext cx="3359109" cy="30048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ine/DOCUMERICAe/DOCUMERICA">
            <a:extLst>
              <a:ext uri="{FF2B5EF4-FFF2-40B4-BE49-F238E27FC236}">
                <a16:creationId xmlns:a16="http://schemas.microsoft.com/office/drawing/2014/main" id="{3547FCB3-D77F-3B55-07F1-28469F171D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3660" y="1481144"/>
            <a:ext cx="3359109" cy="49493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cumerica">
            <a:extLst>
              <a:ext uri="{FF2B5EF4-FFF2-40B4-BE49-F238E27FC236}">
                <a16:creationId xmlns:a16="http://schemas.microsoft.com/office/drawing/2014/main" id="{0580F56D-46CC-F7F9-E1AB-6A38802490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7885" y="2785160"/>
            <a:ext cx="4465775" cy="30048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11797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chemeClr val="tx1"/>
                </a:solidFill>
                <a:latin typeface="+mj-lt"/>
              </a:rPr>
              <a:t>Rapanos</a:t>
            </a:r>
            <a:r>
              <a:rPr lang="fr-FR" sz="4000" dirty="0">
                <a:solidFill>
                  <a:schemeClr val="tx1"/>
                </a:solidFill>
                <a:latin typeface="+mj-lt"/>
              </a:rPr>
              <a:t> vs. U.S. (2006) </a:t>
            </a:r>
          </a:p>
        </p:txBody>
      </p:sp>
      <p:sp>
        <p:nvSpPr>
          <p:cNvPr id="2" name="TextBox 1">
            <a:extLst>
              <a:ext uri="{FF2B5EF4-FFF2-40B4-BE49-F238E27FC236}">
                <a16:creationId xmlns:a16="http://schemas.microsoft.com/office/drawing/2014/main" id="{8FC540F0-C4E7-47DC-00D9-45507DB52CF2}"/>
              </a:ext>
            </a:extLst>
          </p:cNvPr>
          <p:cNvSpPr txBox="1"/>
          <p:nvPr/>
        </p:nvSpPr>
        <p:spPr>
          <a:xfrm>
            <a:off x="424737" y="2005251"/>
            <a:ext cx="6665517"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John </a:t>
            </a:r>
            <a:r>
              <a:rPr lang="en-US" sz="1900" dirty="0" err="1">
                <a:cs typeface="Calibri Light" panose="020F0302020204030204" pitchFamily="34" charset="0"/>
              </a:rPr>
              <a:t>Rapanos</a:t>
            </a:r>
            <a:r>
              <a:rPr lang="en-US" sz="1900" dirty="0">
                <a:cs typeface="Calibri Light" panose="020F0302020204030204" pitchFamily="34" charset="0"/>
              </a:rPr>
              <a:t> filled over 20 acres of wetlands near Lake St. Claire, Michigan, in preparation to build a mall. He did not seek a permit, and the Army Corps of Engineers filed an injunction for him to stop building. </a:t>
            </a:r>
          </a:p>
          <a:p>
            <a:pPr>
              <a:lnSpc>
                <a:spcPct val="125000"/>
              </a:lnSpc>
            </a:pPr>
            <a:endParaRPr lang="en-US" sz="1900" dirty="0">
              <a:cs typeface="Calibri Light" panose="020F0302020204030204" pitchFamily="34" charset="0"/>
            </a:endParaRPr>
          </a:p>
          <a:p>
            <a:pPr>
              <a:lnSpc>
                <a:spcPct val="125000"/>
              </a:lnSpc>
            </a:pPr>
            <a:r>
              <a:rPr lang="en-US" sz="1900" dirty="0">
                <a:cs typeface="Calibri Light" panose="020F0302020204030204" pitchFamily="34" charset="0"/>
              </a:rPr>
              <a:t>This was the same lake that had been the subject of the </a:t>
            </a:r>
            <a:r>
              <a:rPr lang="en-US" sz="1900" i="1" dirty="0">
                <a:cs typeface="Calibri Light" panose="020F0302020204030204" pitchFamily="34" charset="0"/>
              </a:rPr>
              <a:t>Riverside Bayview Homes </a:t>
            </a:r>
            <a:r>
              <a:rPr lang="en-US" sz="1900" dirty="0">
                <a:cs typeface="Calibri Light" panose="020F0302020204030204" pitchFamily="34" charset="0"/>
              </a:rPr>
              <a:t>supreme court case. State regulators argued that the wetlands had been established as jurisdictional. </a:t>
            </a:r>
          </a:p>
          <a:p>
            <a:pPr>
              <a:lnSpc>
                <a:spcPct val="125000"/>
              </a:lnSpc>
            </a:pPr>
            <a:endParaRPr lang="en-US" sz="1900" dirty="0">
              <a:cs typeface="Calibri Light" panose="020F0302020204030204" pitchFamily="34" charset="0"/>
            </a:endParaRPr>
          </a:p>
          <a:p>
            <a:pPr>
              <a:lnSpc>
                <a:spcPct val="125000"/>
              </a:lnSpc>
            </a:pPr>
            <a:r>
              <a:rPr lang="en-US" sz="1900" dirty="0" err="1">
                <a:cs typeface="Calibri Light" panose="020F0302020204030204" pitchFamily="34" charset="0"/>
              </a:rPr>
              <a:t>Rapanos</a:t>
            </a:r>
            <a:r>
              <a:rPr lang="en-US" sz="1900" dirty="0">
                <a:cs typeface="Calibri Light" panose="020F0302020204030204" pitchFamily="34" charset="0"/>
              </a:rPr>
              <a:t> sued to avoid paying $25,000 fines per day, eventually paying settlement costs of nearly $1m without admitting fault. </a:t>
            </a:r>
          </a:p>
        </p:txBody>
      </p:sp>
      <p:pic>
        <p:nvPicPr>
          <p:cNvPr id="7170" name="Picture 2" descr="Photo courtesy of NOAA via Wikimedia">
            <a:extLst>
              <a:ext uri="{FF2B5EF4-FFF2-40B4-BE49-F238E27FC236}">
                <a16:creationId xmlns:a16="http://schemas.microsoft.com/office/drawing/2014/main" id="{CDDA40D5-9E15-CE01-F151-16845CA0A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090" y="2317071"/>
            <a:ext cx="4477173" cy="3066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8205EB-4C00-881A-E794-EA424ABB4456}"/>
              </a:ext>
            </a:extLst>
          </p:cNvPr>
          <p:cNvSpPr txBox="1"/>
          <p:nvPr/>
        </p:nvSpPr>
        <p:spPr>
          <a:xfrm>
            <a:off x="7290089" y="5370645"/>
            <a:ext cx="4677009" cy="880306"/>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Lake St. Clair’s chronic problems have not only gone unresolved over the decades; there isn’t even consensus on what’s causing them.</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045608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chemeClr val="tx1"/>
                </a:solidFill>
                <a:latin typeface="+mj-lt"/>
              </a:rPr>
              <a:t>Rapanos</a:t>
            </a:r>
            <a:r>
              <a:rPr lang="fr-FR" sz="4000" dirty="0">
                <a:solidFill>
                  <a:schemeClr val="tx1"/>
                </a:solidFill>
                <a:latin typeface="+mj-lt"/>
              </a:rPr>
              <a:t> vs. U.S. (2006) </a:t>
            </a:r>
          </a:p>
        </p:txBody>
      </p:sp>
      <p:sp>
        <p:nvSpPr>
          <p:cNvPr id="2" name="TextBox 1">
            <a:extLst>
              <a:ext uri="{FF2B5EF4-FFF2-40B4-BE49-F238E27FC236}">
                <a16:creationId xmlns:a16="http://schemas.microsoft.com/office/drawing/2014/main" id="{8FC540F0-C4E7-47DC-00D9-45507DB52CF2}"/>
              </a:ext>
            </a:extLst>
          </p:cNvPr>
          <p:cNvSpPr txBox="1"/>
          <p:nvPr/>
        </p:nvSpPr>
        <p:spPr>
          <a:xfrm>
            <a:off x="424737" y="1955147"/>
            <a:ext cx="10583574"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Supreme Court did not reach a firm decision, but it elaborated on two jurisdictional tests:</a:t>
            </a:r>
          </a:p>
          <a:p>
            <a:pPr marL="914400" lvl="1" indent="-457200">
              <a:lnSpc>
                <a:spcPct val="125000"/>
              </a:lnSpc>
              <a:buFont typeface="+mj-lt"/>
              <a:buAutoNum type="arabicParenR"/>
            </a:pPr>
            <a:r>
              <a:rPr lang="en-US" sz="2000" b="1" dirty="0">
                <a:cs typeface="Calibri Light" panose="020F0302020204030204" pitchFamily="34" charset="0"/>
              </a:rPr>
              <a:t>Scalia test: </a:t>
            </a:r>
            <a:r>
              <a:rPr lang="en-US" sz="2000" dirty="0">
                <a:cs typeface="Calibri Light" panose="020F0302020204030204" pitchFamily="34" charset="0"/>
              </a:rPr>
              <a:t>jurisdiction extends to relatively permanent bodies of water, including wetlands, that are connected to navigable waters. </a:t>
            </a:r>
          </a:p>
          <a:p>
            <a:pPr marL="914400" lvl="1" indent="-457200">
              <a:lnSpc>
                <a:spcPct val="125000"/>
              </a:lnSpc>
              <a:buFont typeface="+mj-lt"/>
              <a:buAutoNum type="arabicParenR"/>
            </a:pPr>
            <a:r>
              <a:rPr lang="en-US" sz="2000" b="1" dirty="0">
                <a:cs typeface="Calibri Light" panose="020F0302020204030204" pitchFamily="34" charset="0"/>
              </a:rPr>
              <a:t>Kennedy test: </a:t>
            </a:r>
            <a:r>
              <a:rPr lang="en-US" sz="2000" dirty="0">
                <a:cs typeface="Calibri Light" panose="020F0302020204030204" pitchFamily="34" charset="0"/>
              </a:rPr>
              <a:t>jurisdiction extends to any waters, including wetlands, acting as a </a:t>
            </a:r>
            <a:r>
              <a:rPr lang="en-US" sz="2000" b="1" dirty="0">
                <a:solidFill>
                  <a:srgbClr val="0070C0"/>
                </a:solidFill>
                <a:cs typeface="Calibri Light" panose="020F0302020204030204" pitchFamily="34" charset="0"/>
              </a:rPr>
              <a:t>significant nexus</a:t>
            </a:r>
            <a:r>
              <a:rPr lang="en-US" sz="2000" b="1" dirty="0">
                <a:cs typeface="Calibri Light" panose="020F0302020204030204" pitchFamily="34" charset="0"/>
              </a:rPr>
              <a:t> </a:t>
            </a:r>
            <a:r>
              <a:rPr lang="en-US" sz="2000" dirty="0">
                <a:cs typeface="Calibri Light" panose="020F0302020204030204" pitchFamily="34" charset="0"/>
              </a:rPr>
              <a:t>for traditional navigable waters. </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Significant nexus: the wetlands or other water must “significantly affect the chemical, physical, and biological integrity” of navigable waters. </a:t>
            </a:r>
          </a:p>
          <a:p>
            <a:pPr lvl="2">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Ultimately, the Army Corps of Engineers and EPA established that a body of water is jurisdictional if it meets either the Scalia test or the Kennedy test.</a:t>
            </a:r>
          </a:p>
        </p:txBody>
      </p:sp>
    </p:spTree>
    <p:custDataLst>
      <p:tags r:id="rId1"/>
    </p:custDataLst>
    <p:extLst>
      <p:ext uri="{BB962C8B-B14F-4D97-AF65-F5344CB8AC3E}">
        <p14:creationId xmlns:p14="http://schemas.microsoft.com/office/powerpoint/2010/main" val="245471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486926" y="2791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Clean Water Rule (2015)</a:t>
            </a:r>
          </a:p>
        </p:txBody>
      </p:sp>
      <p:sp>
        <p:nvSpPr>
          <p:cNvPr id="4" name="TextBox 3">
            <a:extLst>
              <a:ext uri="{FF2B5EF4-FFF2-40B4-BE49-F238E27FC236}">
                <a16:creationId xmlns:a16="http://schemas.microsoft.com/office/drawing/2014/main" id="{F3BBA0F1-C89B-FF84-29B9-ABD8109356D1}"/>
              </a:ext>
            </a:extLst>
          </p:cNvPr>
          <p:cNvSpPr txBox="1"/>
          <p:nvPr/>
        </p:nvSpPr>
        <p:spPr>
          <a:xfrm>
            <a:off x="235767" y="2019374"/>
            <a:ext cx="5689044" cy="429579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Clean Water Rule documented the connections inherent to hydrogeologic systems, taking the </a:t>
            </a:r>
            <a:r>
              <a:rPr lang="en-US" sz="2000" b="1" dirty="0">
                <a:cs typeface="Calibri Light" panose="020F0302020204030204" pitchFamily="34" charset="0"/>
              </a:rPr>
              <a:t>significant nexus</a:t>
            </a:r>
            <a:r>
              <a:rPr lang="en-US" sz="2000" dirty="0">
                <a:cs typeface="Calibri Light" panose="020F0302020204030204" pitchFamily="34" charset="0"/>
              </a:rPr>
              <a:t> test to task in re-evaluating </a:t>
            </a:r>
            <a:r>
              <a:rPr lang="en-US" sz="2000" dirty="0" err="1">
                <a:cs typeface="Calibri Light" panose="020F0302020204030204" pitchFamily="34" charset="0"/>
              </a:rPr>
              <a:t>jurisdictionality</a:t>
            </a:r>
            <a:r>
              <a:rPr lang="en-US" sz="2000" dirty="0">
                <a:cs typeface="Calibri Light" panose="020F0302020204030204" pitchFamily="34" charset="0"/>
              </a:rPr>
              <a:t>.</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Previously non-jurisdictional waters were determined to significantly affect the chemical, physical, and biological integrity of WOTUS.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Dramatic increase in </a:t>
            </a:r>
            <a:r>
              <a:rPr lang="en-US" sz="2000" dirty="0" err="1">
                <a:cs typeface="Calibri Light" panose="020F0302020204030204" pitchFamily="34" charset="0"/>
              </a:rPr>
              <a:t>jurisdictionality</a:t>
            </a:r>
            <a:r>
              <a:rPr lang="en-US" sz="2000" dirty="0">
                <a:cs typeface="Calibri Light" panose="020F0302020204030204" pitchFamily="34" charset="0"/>
              </a:rPr>
              <a:t>: intermittent streams and many wetlands– these all became WOTUS. </a:t>
            </a:r>
          </a:p>
        </p:txBody>
      </p:sp>
      <p:pic>
        <p:nvPicPr>
          <p:cNvPr id="6146" name="Picture 2" descr="EPA County Stream Map for blog">
            <a:extLst>
              <a:ext uri="{FF2B5EF4-FFF2-40B4-BE49-F238E27FC236}">
                <a16:creationId xmlns:a16="http://schemas.microsoft.com/office/drawing/2014/main" id="{AC29A557-09EC-A2F3-96C8-CE192A0789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4812" y="1092500"/>
            <a:ext cx="6031422" cy="50087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75C515-0071-F50A-E7C8-C34493537E5F}"/>
              </a:ext>
            </a:extLst>
          </p:cNvPr>
          <p:cNvSpPr txBox="1"/>
          <p:nvPr/>
        </p:nvSpPr>
        <p:spPr>
          <a:xfrm>
            <a:off x="9049179" y="5930445"/>
            <a:ext cx="2718084"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Brookings Institute, 2015.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31323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Navigable Waters Protection Rule</a:t>
            </a:r>
          </a:p>
        </p:txBody>
      </p:sp>
      <p:sp>
        <p:nvSpPr>
          <p:cNvPr id="2" name="TextBox 1">
            <a:extLst>
              <a:ext uri="{FF2B5EF4-FFF2-40B4-BE49-F238E27FC236}">
                <a16:creationId xmlns:a16="http://schemas.microsoft.com/office/drawing/2014/main" id="{73C37B2F-1D84-4035-3782-D5DF64B1243C}"/>
              </a:ext>
            </a:extLst>
          </p:cNvPr>
          <p:cNvSpPr txBox="1"/>
          <p:nvPr/>
        </p:nvSpPr>
        <p:spPr>
          <a:xfrm>
            <a:off x="424736" y="1955147"/>
            <a:ext cx="11045214"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Clean Water Rule was repealed in 2019. The “Navigable Waters Protection Rule” established a new standard for what is jurisdictional. </a:t>
            </a:r>
          </a:p>
          <a:p>
            <a:pPr>
              <a:lnSpc>
                <a:spcPct val="125000"/>
              </a:lnSpc>
            </a:pPr>
            <a:endParaRPr lang="en-US" sz="1900" dirty="0">
              <a:cs typeface="Calibri Light" panose="020F0302020204030204" pitchFamily="34" charset="0"/>
            </a:endParaRPr>
          </a:p>
          <a:p>
            <a:pPr>
              <a:lnSpc>
                <a:spcPct val="125000"/>
              </a:lnSpc>
            </a:pPr>
            <a:r>
              <a:rPr lang="en-US" sz="1900" dirty="0">
                <a:cs typeface="Calibri Light" panose="020F0302020204030204" pitchFamily="34" charset="0"/>
              </a:rPr>
              <a:t>The NWPR excluded some ambiguous categories of WOTUS: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Half of wetlands were excluded, including any separated by dunes or natural land from other water.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All ephemeral streams and an estimated 70% of all streams. </a:t>
            </a:r>
          </a:p>
          <a:p>
            <a:pPr lvl="1">
              <a:lnSpc>
                <a:spcPct val="125000"/>
              </a:lnSpc>
            </a:pPr>
            <a:r>
              <a:rPr lang="en-US" sz="1900" dirty="0">
                <a:cs typeface="Calibri Light" panose="020F0302020204030204" pitchFamily="34" charset="0"/>
              </a:rPr>
              <a:t>		</a:t>
            </a:r>
          </a:p>
          <a:p>
            <a:pPr>
              <a:lnSpc>
                <a:spcPct val="125000"/>
              </a:lnSpc>
            </a:pPr>
            <a:r>
              <a:rPr lang="en-US" sz="1900" dirty="0">
                <a:cs typeface="Calibri Light" panose="020F0302020204030204" pitchFamily="34" charset="0"/>
              </a:rPr>
              <a:t>It also excluded categories of WOTUS established by precedent:</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Navigable non-interstate watersheds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Human constructions, even if the body of water is used for drinking water or recreation. </a:t>
            </a:r>
          </a:p>
          <a:p>
            <a:pPr>
              <a:lnSpc>
                <a:spcPct val="125000"/>
              </a:lnSpc>
            </a:pPr>
            <a:endParaRPr lang="en-US" sz="19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2135936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129748" y="756213"/>
            <a:ext cx="7225748" cy="557667"/>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Return to </a:t>
            </a:r>
            <a:r>
              <a:rPr lang="fr-FR" sz="4000" dirty="0" err="1">
                <a:solidFill>
                  <a:schemeClr val="tx1"/>
                </a:solidFill>
                <a:latin typeface="+mj-lt"/>
              </a:rPr>
              <a:t>Rapanos</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73C37B2F-1D84-4035-3782-D5DF64B1243C}"/>
              </a:ext>
            </a:extLst>
          </p:cNvPr>
          <p:cNvSpPr txBox="1"/>
          <p:nvPr/>
        </p:nvSpPr>
        <p:spPr>
          <a:xfrm>
            <a:off x="386090" y="1650631"/>
            <a:ext cx="4553029" cy="4451155"/>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In returning to the </a:t>
            </a:r>
            <a:r>
              <a:rPr lang="en-US" sz="1900" dirty="0" err="1">
                <a:cs typeface="Calibri Light" panose="020F0302020204030204" pitchFamily="34" charset="0"/>
              </a:rPr>
              <a:t>Rapanos</a:t>
            </a:r>
            <a:r>
              <a:rPr lang="en-US" sz="1900" dirty="0">
                <a:cs typeface="Calibri Light" panose="020F0302020204030204" pitchFamily="34" charset="0"/>
              </a:rPr>
              <a:t> criteria, EPA mentioned costs of the NWPR’s jurisdictional changes: filling of streams, less wetlands, less flow, water quality, species loss, lower ecosystem values, oil spill risk, drinking water treatment costs, increased flood risk. </a:t>
            </a:r>
          </a:p>
          <a:p>
            <a:pPr>
              <a:lnSpc>
                <a:spcPct val="125000"/>
              </a:lnSpc>
            </a:pPr>
            <a:endParaRPr lang="en-US" sz="1900" dirty="0">
              <a:cs typeface="Calibri Light" panose="020F0302020204030204" pitchFamily="34" charset="0"/>
            </a:endParaRPr>
          </a:p>
          <a:p>
            <a:pPr>
              <a:lnSpc>
                <a:spcPct val="125000"/>
              </a:lnSpc>
            </a:pPr>
            <a:r>
              <a:rPr lang="en-US" sz="1900" dirty="0">
                <a:cs typeface="Calibri Light" panose="020F0302020204030204" pitchFamily="34" charset="0"/>
                <a:hlinkClick r:id="rId4"/>
              </a:rPr>
              <a:t>Shelia Olmstead’s podcast with RFF on the challenges to the clean water rule. </a:t>
            </a:r>
            <a:endParaRPr lang="en-US" sz="1900" dirty="0">
              <a:cs typeface="Calibri Light" panose="020F0302020204030204" pitchFamily="34" charset="0"/>
            </a:endParaRPr>
          </a:p>
          <a:p>
            <a:pPr>
              <a:lnSpc>
                <a:spcPct val="125000"/>
              </a:lnSpc>
            </a:pPr>
            <a:endParaRPr lang="en-US" sz="1900" dirty="0">
              <a:cs typeface="Calibri Light" panose="020F0302020204030204" pitchFamily="34" charset="0"/>
            </a:endParaRPr>
          </a:p>
          <a:p>
            <a:pPr>
              <a:lnSpc>
                <a:spcPct val="125000"/>
              </a:lnSpc>
            </a:pPr>
            <a:endParaRPr lang="en-US" sz="1900" dirty="0">
              <a:cs typeface="Calibri Light" panose="020F0302020204030204" pitchFamily="34" charset="0"/>
            </a:endParaRPr>
          </a:p>
        </p:txBody>
      </p:sp>
      <p:pic>
        <p:nvPicPr>
          <p:cNvPr id="4" name="Picture 3">
            <a:extLst>
              <a:ext uri="{FF2B5EF4-FFF2-40B4-BE49-F238E27FC236}">
                <a16:creationId xmlns:a16="http://schemas.microsoft.com/office/drawing/2014/main" id="{6502FDC1-08A9-41BD-BD74-C248BBBA0916}"/>
              </a:ext>
            </a:extLst>
          </p:cNvPr>
          <p:cNvPicPr>
            <a:picLocks noChangeAspect="1"/>
          </p:cNvPicPr>
          <p:nvPr/>
        </p:nvPicPr>
        <p:blipFill>
          <a:blip r:embed="rId5"/>
          <a:stretch>
            <a:fillRect/>
          </a:stretch>
        </p:blipFill>
        <p:spPr>
          <a:xfrm>
            <a:off x="4939119" y="756213"/>
            <a:ext cx="7025822" cy="5345573"/>
          </a:xfrm>
          <a:prstGeom prst="rect">
            <a:avLst/>
          </a:prstGeom>
        </p:spPr>
      </p:pic>
      <p:sp>
        <p:nvSpPr>
          <p:cNvPr id="6" name="TextBox 5">
            <a:extLst>
              <a:ext uri="{FF2B5EF4-FFF2-40B4-BE49-F238E27FC236}">
                <a16:creationId xmlns:a16="http://schemas.microsoft.com/office/drawing/2014/main" id="{AC9D759A-3E09-4A6F-A6E1-CD9D413E72B1}"/>
              </a:ext>
            </a:extLst>
          </p:cNvPr>
          <p:cNvSpPr txBox="1"/>
          <p:nvPr/>
        </p:nvSpPr>
        <p:spPr>
          <a:xfrm>
            <a:off x="7505495" y="6101786"/>
            <a:ext cx="4434214"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6"/>
              </a:rPr>
              <a:t>Economic Analysis for the Revised WOTUS (2021).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155909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Evolution of WOTUS</a:t>
            </a:r>
          </a:p>
        </p:txBody>
      </p:sp>
      <p:sp>
        <p:nvSpPr>
          <p:cNvPr id="2" name="Arrow: Left-Right 1">
            <a:extLst>
              <a:ext uri="{FF2B5EF4-FFF2-40B4-BE49-F238E27FC236}">
                <a16:creationId xmlns:a16="http://schemas.microsoft.com/office/drawing/2014/main" id="{CC91E146-16B9-C622-ED2F-C3D78E1C6B37}"/>
              </a:ext>
            </a:extLst>
          </p:cNvPr>
          <p:cNvSpPr/>
          <p:nvPr/>
        </p:nvSpPr>
        <p:spPr>
          <a:xfrm>
            <a:off x="1319222" y="2698811"/>
            <a:ext cx="9362110" cy="1615736"/>
          </a:xfrm>
          <a:prstGeom prst="lef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B2A96E9-8D55-A8C8-B6F5-5EB4A85FD526}"/>
              </a:ext>
            </a:extLst>
          </p:cNvPr>
          <p:cNvSpPr>
            <a:spLocks noGrp="1"/>
          </p:cNvSpPr>
          <p:nvPr>
            <p:ph type="title"/>
          </p:nvPr>
        </p:nvSpPr>
        <p:spPr>
          <a:xfrm>
            <a:off x="814378" y="2380023"/>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Extent of CWA Coverage</a:t>
            </a:r>
          </a:p>
        </p:txBody>
      </p:sp>
      <p:sp>
        <p:nvSpPr>
          <p:cNvPr id="4" name="TextBox 3">
            <a:extLst>
              <a:ext uri="{FF2B5EF4-FFF2-40B4-BE49-F238E27FC236}">
                <a16:creationId xmlns:a16="http://schemas.microsoft.com/office/drawing/2014/main" id="{791473A7-F562-C9E4-E171-64E894E27063}"/>
              </a:ext>
            </a:extLst>
          </p:cNvPr>
          <p:cNvSpPr txBox="1"/>
          <p:nvPr/>
        </p:nvSpPr>
        <p:spPr>
          <a:xfrm>
            <a:off x="10728489" y="3105401"/>
            <a:ext cx="1298266" cy="796308"/>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More </a:t>
            </a:r>
          </a:p>
          <a:p>
            <a:pPr algn="ctr">
              <a:lnSpc>
                <a:spcPct val="125000"/>
              </a:lnSpc>
            </a:pPr>
            <a:r>
              <a:rPr lang="en-US" sz="1900" dirty="0">
                <a:cs typeface="Calibri Light" panose="020F0302020204030204" pitchFamily="34" charset="0"/>
              </a:rPr>
              <a:t>Jurisdiction</a:t>
            </a:r>
          </a:p>
        </p:txBody>
      </p:sp>
      <p:sp>
        <p:nvSpPr>
          <p:cNvPr id="5" name="TextBox 4">
            <a:extLst>
              <a:ext uri="{FF2B5EF4-FFF2-40B4-BE49-F238E27FC236}">
                <a16:creationId xmlns:a16="http://schemas.microsoft.com/office/drawing/2014/main" id="{1CD4257D-D691-0E60-ECBF-2F3A0ABE9C94}"/>
              </a:ext>
            </a:extLst>
          </p:cNvPr>
          <p:cNvSpPr txBox="1"/>
          <p:nvPr/>
        </p:nvSpPr>
        <p:spPr>
          <a:xfrm>
            <a:off x="20956" y="3105401"/>
            <a:ext cx="1298266" cy="796308"/>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Less </a:t>
            </a:r>
          </a:p>
          <a:p>
            <a:pPr algn="ctr">
              <a:lnSpc>
                <a:spcPct val="125000"/>
              </a:lnSpc>
            </a:pPr>
            <a:r>
              <a:rPr lang="en-US" sz="1900" dirty="0">
                <a:cs typeface="Calibri Light" panose="020F0302020204030204" pitchFamily="34" charset="0"/>
              </a:rPr>
              <a:t>Jurisdiction</a:t>
            </a:r>
          </a:p>
        </p:txBody>
      </p:sp>
      <p:sp>
        <p:nvSpPr>
          <p:cNvPr id="6" name="TextBox 5">
            <a:extLst>
              <a:ext uri="{FF2B5EF4-FFF2-40B4-BE49-F238E27FC236}">
                <a16:creationId xmlns:a16="http://schemas.microsoft.com/office/drawing/2014/main" id="{421BF2F0-937A-5596-2385-8A3F37080519}"/>
              </a:ext>
            </a:extLst>
          </p:cNvPr>
          <p:cNvSpPr txBox="1"/>
          <p:nvPr/>
        </p:nvSpPr>
        <p:spPr>
          <a:xfrm>
            <a:off x="3146918" y="4314547"/>
            <a:ext cx="1684775" cy="1527278"/>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Navigable Waters Protection Rule (2020)</a:t>
            </a:r>
          </a:p>
        </p:txBody>
      </p:sp>
      <p:sp>
        <p:nvSpPr>
          <p:cNvPr id="7" name="TextBox 6">
            <a:extLst>
              <a:ext uri="{FF2B5EF4-FFF2-40B4-BE49-F238E27FC236}">
                <a16:creationId xmlns:a16="http://schemas.microsoft.com/office/drawing/2014/main" id="{A5DF67C4-F69C-1345-EE59-A0AAAD0EEA4B}"/>
              </a:ext>
            </a:extLst>
          </p:cNvPr>
          <p:cNvSpPr txBox="1"/>
          <p:nvPr/>
        </p:nvSpPr>
        <p:spPr>
          <a:xfrm>
            <a:off x="8435633" y="4385476"/>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Clean Water Rule (2015)</a:t>
            </a:r>
          </a:p>
        </p:txBody>
      </p:sp>
      <p:sp>
        <p:nvSpPr>
          <p:cNvPr id="8" name="TextBox 7">
            <a:extLst>
              <a:ext uri="{FF2B5EF4-FFF2-40B4-BE49-F238E27FC236}">
                <a16:creationId xmlns:a16="http://schemas.microsoft.com/office/drawing/2014/main" id="{6F1D9518-9921-B7CC-B2B5-807285F071D5}"/>
              </a:ext>
            </a:extLst>
          </p:cNvPr>
          <p:cNvSpPr txBox="1"/>
          <p:nvPr/>
        </p:nvSpPr>
        <p:spPr>
          <a:xfrm>
            <a:off x="2067801" y="1799126"/>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Clean Water Act (1972)</a:t>
            </a:r>
          </a:p>
        </p:txBody>
      </p:sp>
      <p:sp>
        <p:nvSpPr>
          <p:cNvPr id="9" name="TextBox 8">
            <a:extLst>
              <a:ext uri="{FF2B5EF4-FFF2-40B4-BE49-F238E27FC236}">
                <a16:creationId xmlns:a16="http://schemas.microsoft.com/office/drawing/2014/main" id="{978681EB-F74F-6AFB-63F7-5D34C59ECD05}"/>
              </a:ext>
            </a:extLst>
          </p:cNvPr>
          <p:cNvSpPr txBox="1"/>
          <p:nvPr/>
        </p:nvSpPr>
        <p:spPr>
          <a:xfrm>
            <a:off x="4182560" y="1796119"/>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Clean Water Act (1977)</a:t>
            </a:r>
          </a:p>
        </p:txBody>
      </p:sp>
      <p:sp>
        <p:nvSpPr>
          <p:cNvPr id="10" name="TextBox 9">
            <a:extLst>
              <a:ext uri="{FF2B5EF4-FFF2-40B4-BE49-F238E27FC236}">
                <a16:creationId xmlns:a16="http://schemas.microsoft.com/office/drawing/2014/main" id="{86ADC724-563B-03FB-4F68-1F86FA59285D}"/>
              </a:ext>
            </a:extLst>
          </p:cNvPr>
          <p:cNvSpPr txBox="1"/>
          <p:nvPr/>
        </p:nvSpPr>
        <p:spPr>
          <a:xfrm>
            <a:off x="6179681" y="1796119"/>
            <a:ext cx="1298266" cy="1161793"/>
          </a:xfrm>
          <a:prstGeom prst="rect">
            <a:avLst/>
          </a:prstGeom>
          <a:noFill/>
          <a:effectLst/>
        </p:spPr>
        <p:txBody>
          <a:bodyPr wrap="square" rtlCol="0">
            <a:spAutoFit/>
          </a:bodyPr>
          <a:lstStyle/>
          <a:p>
            <a:pPr algn="ctr">
              <a:lnSpc>
                <a:spcPct val="125000"/>
              </a:lnSpc>
            </a:pPr>
            <a:r>
              <a:rPr lang="en-US" sz="1900" dirty="0" err="1">
                <a:cs typeface="Calibri Light" panose="020F0302020204030204" pitchFamily="34" charset="0"/>
              </a:rPr>
              <a:t>Rapanos</a:t>
            </a:r>
            <a:r>
              <a:rPr lang="en-US" sz="1900" dirty="0">
                <a:cs typeface="Calibri Light" panose="020F0302020204030204" pitchFamily="34" charset="0"/>
              </a:rPr>
              <a:t> Tests (2008)</a:t>
            </a:r>
          </a:p>
        </p:txBody>
      </p:sp>
      <p:sp>
        <p:nvSpPr>
          <p:cNvPr id="12" name="TextBox 11">
            <a:extLst>
              <a:ext uri="{FF2B5EF4-FFF2-40B4-BE49-F238E27FC236}">
                <a16:creationId xmlns:a16="http://schemas.microsoft.com/office/drawing/2014/main" id="{549B7A65-6562-FCC7-AA98-B3BACA7DBA5F}"/>
              </a:ext>
            </a:extLst>
          </p:cNvPr>
          <p:cNvSpPr txBox="1"/>
          <p:nvPr/>
        </p:nvSpPr>
        <p:spPr>
          <a:xfrm>
            <a:off x="7144067" y="1798949"/>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Biden WOTUS (2021)</a:t>
            </a:r>
          </a:p>
        </p:txBody>
      </p:sp>
      <p:cxnSp>
        <p:nvCxnSpPr>
          <p:cNvPr id="14" name="Straight Connector 13">
            <a:extLst>
              <a:ext uri="{FF2B5EF4-FFF2-40B4-BE49-F238E27FC236}">
                <a16:creationId xmlns:a16="http://schemas.microsoft.com/office/drawing/2014/main" id="{E1716111-22BA-177D-2544-D5F4C1F814BA}"/>
              </a:ext>
            </a:extLst>
          </p:cNvPr>
          <p:cNvCxnSpPr>
            <a:stCxn id="8" idx="2"/>
          </p:cNvCxnSpPr>
          <p:nvPr/>
        </p:nvCxnSpPr>
        <p:spPr>
          <a:xfrm>
            <a:off x="2716934" y="2960919"/>
            <a:ext cx="0" cy="14448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CE55E46-D947-AAEB-90E0-5D70C645B5C9}"/>
              </a:ext>
            </a:extLst>
          </p:cNvPr>
          <p:cNvCxnSpPr>
            <a:cxnSpLocks/>
          </p:cNvCxnSpPr>
          <p:nvPr/>
        </p:nvCxnSpPr>
        <p:spPr>
          <a:xfrm>
            <a:off x="3954972" y="3901709"/>
            <a:ext cx="0" cy="412838"/>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B9C28FD-468C-4FA9-47BF-AF7908829793}"/>
              </a:ext>
            </a:extLst>
          </p:cNvPr>
          <p:cNvCxnSpPr>
            <a:cxnSpLocks/>
          </p:cNvCxnSpPr>
          <p:nvPr/>
        </p:nvCxnSpPr>
        <p:spPr>
          <a:xfrm>
            <a:off x="4831693" y="2957912"/>
            <a:ext cx="0" cy="144483"/>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B586BC3-574D-4950-0B88-3D8DA2078EF2}"/>
              </a:ext>
            </a:extLst>
          </p:cNvPr>
          <p:cNvCxnSpPr>
            <a:cxnSpLocks/>
          </p:cNvCxnSpPr>
          <p:nvPr/>
        </p:nvCxnSpPr>
        <p:spPr>
          <a:xfrm>
            <a:off x="9084766" y="3901709"/>
            <a:ext cx="0" cy="41283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8BBAF60-4EF9-7747-2551-4D65CB89C812}"/>
              </a:ext>
            </a:extLst>
          </p:cNvPr>
          <p:cNvCxnSpPr>
            <a:cxnSpLocks/>
          </p:cNvCxnSpPr>
          <p:nvPr/>
        </p:nvCxnSpPr>
        <p:spPr>
          <a:xfrm>
            <a:off x="7264248" y="2960780"/>
            <a:ext cx="0" cy="144483"/>
          </a:xfrm>
          <a:prstGeom prst="line">
            <a:avLst/>
          </a:prstGeom>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158633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chemeClr val="tx1"/>
                </a:solidFill>
                <a:latin typeface="+mj-lt"/>
              </a:rPr>
              <a:t>Latest</a:t>
            </a:r>
            <a:r>
              <a:rPr lang="fr-FR" sz="4000" dirty="0">
                <a:solidFill>
                  <a:schemeClr val="tx1"/>
                </a:solidFill>
                <a:latin typeface="+mj-lt"/>
              </a:rPr>
              <a:t> </a:t>
            </a:r>
            <a:r>
              <a:rPr lang="fr-FR" sz="4000" dirty="0" err="1">
                <a:solidFill>
                  <a:schemeClr val="tx1"/>
                </a:solidFill>
                <a:latin typeface="+mj-lt"/>
              </a:rPr>
              <a:t>Developments</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401F7D9D-03E8-BD66-B6D9-E7577FD4058D}"/>
              </a:ext>
            </a:extLst>
          </p:cNvPr>
          <p:cNvSpPr txBox="1"/>
          <p:nvPr/>
        </p:nvSpPr>
        <p:spPr>
          <a:xfrm>
            <a:off x="424737" y="1955147"/>
            <a:ext cx="5816266"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Other newer cases: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County of Maui v. </a:t>
            </a:r>
            <a:r>
              <a:rPr lang="en-US" sz="1900" dirty="0" err="1">
                <a:cs typeface="Calibri Light" panose="020F0302020204030204" pitchFamily="34" charset="0"/>
              </a:rPr>
              <a:t>Hawaiʻi</a:t>
            </a:r>
            <a:r>
              <a:rPr lang="en-US" sz="1900" dirty="0">
                <a:cs typeface="Calibri Light" panose="020F0302020204030204" pitchFamily="34" charset="0"/>
              </a:rPr>
              <a:t> Wildlife Fund.</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A NPDES permit is required if the pollution into groundwater is the functional equivalent of a direct release into navigable waters through a point source.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Sackett vs. EPA</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Ongoing case at SCOTUS related to </a:t>
            </a:r>
            <a:r>
              <a:rPr lang="en-US" sz="1900" dirty="0" err="1">
                <a:cs typeface="Calibri Light" panose="020F0302020204030204" pitchFamily="34" charset="0"/>
              </a:rPr>
              <a:t>jurisdictionality</a:t>
            </a:r>
            <a:r>
              <a:rPr lang="en-US" sz="1900" dirty="0">
                <a:cs typeface="Calibri Light" panose="020F0302020204030204" pitchFamily="34" charset="0"/>
              </a:rPr>
              <a:t> wetlands that are not connected above ground to a nearby lake. </a:t>
            </a:r>
          </a:p>
        </p:txBody>
      </p:sp>
      <p:pic>
        <p:nvPicPr>
          <p:cNvPr id="3" name="Picture 2">
            <a:extLst>
              <a:ext uri="{FF2B5EF4-FFF2-40B4-BE49-F238E27FC236}">
                <a16:creationId xmlns:a16="http://schemas.microsoft.com/office/drawing/2014/main" id="{23067776-DC14-4312-B484-C6839A5C9AF7}"/>
              </a:ext>
            </a:extLst>
          </p:cNvPr>
          <p:cNvPicPr>
            <a:picLocks noChangeAspect="1"/>
          </p:cNvPicPr>
          <p:nvPr/>
        </p:nvPicPr>
        <p:blipFill>
          <a:blip r:embed="rId4"/>
          <a:stretch>
            <a:fillRect/>
          </a:stretch>
        </p:blipFill>
        <p:spPr>
          <a:xfrm>
            <a:off x="6509238" y="2061012"/>
            <a:ext cx="5403764" cy="3614321"/>
          </a:xfrm>
          <a:prstGeom prst="rect">
            <a:avLst/>
          </a:prstGeom>
        </p:spPr>
      </p:pic>
      <p:sp>
        <p:nvSpPr>
          <p:cNvPr id="5" name="TextBox 4">
            <a:extLst>
              <a:ext uri="{FF2B5EF4-FFF2-40B4-BE49-F238E27FC236}">
                <a16:creationId xmlns:a16="http://schemas.microsoft.com/office/drawing/2014/main" id="{F8A5B2E5-B5BC-48BB-B71C-C2C462AF0803}"/>
              </a:ext>
            </a:extLst>
          </p:cNvPr>
          <p:cNvSpPr txBox="1"/>
          <p:nvPr/>
        </p:nvSpPr>
        <p:spPr>
          <a:xfrm>
            <a:off x="10755835" y="5675333"/>
            <a:ext cx="1339595"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USGS</a:t>
            </a:r>
            <a:r>
              <a:rPr lang="en-US" sz="1400" dirty="0">
                <a:cs typeface="Calibri Light" panose="020F0302020204030204" pitchFamily="34" charset="0"/>
              </a:rPr>
              <a:t>.</a:t>
            </a:r>
          </a:p>
        </p:txBody>
      </p:sp>
    </p:spTree>
    <p:custDataLst>
      <p:tags r:id="rId1"/>
    </p:custDataLst>
    <p:extLst>
      <p:ext uri="{BB962C8B-B14F-4D97-AF65-F5344CB8AC3E}">
        <p14:creationId xmlns:p14="http://schemas.microsoft.com/office/powerpoint/2010/main" val="814139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Part 4: </a:t>
            </a:r>
            <a:r>
              <a:rPr lang="en-US" sz="3200" b="1" dirty="0">
                <a:solidFill>
                  <a:schemeClr val="bg2">
                    <a:lumMod val="50000"/>
                  </a:schemeClr>
                </a:solidFill>
                <a:latin typeface="+mj-lt"/>
                <a:ea typeface="Cambria" panose="02040503050406030204" pitchFamily="18" charset="0"/>
                <a:hlinkClick r:id="rId2"/>
              </a:rPr>
              <a:t>Keiser and Shapiro (2019) </a:t>
            </a:r>
            <a:endParaRPr lang="en-US" sz="3200" b="1" dirty="0">
              <a:solidFill>
                <a:schemeClr val="bg2">
                  <a:lumMod val="50000"/>
                </a:schemeClr>
              </a:solidFill>
              <a:latin typeface="+mj-lt"/>
              <a:ea typeface="Cambria" panose="02040503050406030204" pitchFamily="18" charset="0"/>
            </a:endParaRPr>
          </a:p>
        </p:txBody>
      </p:sp>
    </p:spTree>
    <p:extLst>
      <p:ext uri="{BB962C8B-B14F-4D97-AF65-F5344CB8AC3E}">
        <p14:creationId xmlns:p14="http://schemas.microsoft.com/office/powerpoint/2010/main" val="2485387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527957" y="2552627"/>
            <a:ext cx="10807643" cy="2366482"/>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Research Questions:</a:t>
            </a:r>
          </a:p>
          <a:p>
            <a:pPr marL="914400" lvl="1" indent="-457200">
              <a:lnSpc>
                <a:spcPct val="125000"/>
              </a:lnSpc>
              <a:buAutoNum type="arabicParenR"/>
            </a:pPr>
            <a:r>
              <a:rPr lang="en-US" sz="2400" dirty="0">
                <a:cs typeface="Calibri Light" panose="020F0302020204030204" pitchFamily="34" charset="0"/>
              </a:rPr>
              <a:t>How has water quality changed since the CWA was passed?</a:t>
            </a:r>
          </a:p>
          <a:p>
            <a:pPr marL="914400" lvl="1" indent="-457200">
              <a:lnSpc>
                <a:spcPct val="125000"/>
              </a:lnSpc>
              <a:buAutoNum type="arabicParenR"/>
            </a:pPr>
            <a:r>
              <a:rPr lang="en-US" sz="2400" dirty="0">
                <a:cs typeface="Calibri Light" panose="020F0302020204030204" pitchFamily="34" charset="0"/>
              </a:rPr>
              <a:t>How much of the changes were caused by the CWA’s grants program?</a:t>
            </a:r>
          </a:p>
          <a:p>
            <a:pPr marL="914400" lvl="1" indent="-457200">
              <a:lnSpc>
                <a:spcPct val="125000"/>
              </a:lnSpc>
              <a:buAutoNum type="arabicParenR"/>
            </a:pPr>
            <a:r>
              <a:rPr lang="en-US" sz="2400" dirty="0">
                <a:cs typeface="Calibri Light" panose="020F0302020204030204" pitchFamily="34" charset="0"/>
              </a:rPr>
              <a:t>How much do residents value these changes?</a:t>
            </a:r>
          </a:p>
          <a:p>
            <a:pPr>
              <a:lnSpc>
                <a:spcPct val="125000"/>
              </a:lnSpc>
            </a:pPr>
            <a:endParaRPr lang="en-US" sz="2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2431696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527957" y="1813592"/>
            <a:ext cx="10807643"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data collection for this project was probably the most impressive I have seen in any economics paper. A selection of some of what the authors pulled together:</a:t>
            </a:r>
          </a:p>
          <a:p>
            <a:pPr marL="914400" lvl="1" indent="-457200">
              <a:lnSpc>
                <a:spcPct val="125000"/>
              </a:lnSpc>
              <a:buFont typeface="+mj-lt"/>
              <a:buAutoNum type="arabicParenR"/>
            </a:pPr>
            <a:r>
              <a:rPr lang="en-US" sz="2000" dirty="0">
                <a:cs typeface="Calibri Light" panose="020F0302020204030204" pitchFamily="34" charset="0"/>
              </a:rPr>
              <a:t>Ambient water quality (STORET v1, STORET v2, National Water Information System)</a:t>
            </a:r>
          </a:p>
          <a:p>
            <a:pPr marL="1257300" lvl="2" indent="-342900">
              <a:lnSpc>
                <a:spcPct val="125000"/>
              </a:lnSpc>
              <a:buFont typeface="Wingdings" panose="05000000000000000000" pitchFamily="2" charset="2"/>
              <a:buChar char="§"/>
            </a:pPr>
            <a:r>
              <a:rPr lang="en-US" sz="2000" dirty="0">
                <a:cs typeface="Calibri Light" panose="020F0302020204030204" pitchFamily="34" charset="0"/>
              </a:rPr>
              <a:t>50 million observations of some water quality parameters from 1962-2001</a:t>
            </a:r>
          </a:p>
          <a:p>
            <a:pPr marL="914400" lvl="1" indent="-457200">
              <a:lnSpc>
                <a:spcPct val="125000"/>
              </a:lnSpc>
              <a:buFont typeface="+mj-lt"/>
              <a:buAutoNum type="arabicParenR"/>
            </a:pPr>
            <a:r>
              <a:rPr lang="en-US" sz="2000" dirty="0">
                <a:cs typeface="Calibri Light" panose="020F0302020204030204" pitchFamily="34" charset="0"/>
              </a:rPr>
              <a:t>Grants Information and Control System and Clean Watershed Needs Survey</a:t>
            </a:r>
          </a:p>
          <a:p>
            <a:pPr marL="1257300" lvl="2" indent="-342900">
              <a:lnSpc>
                <a:spcPct val="125000"/>
              </a:lnSpc>
              <a:buFont typeface="Wingdings" panose="05000000000000000000" pitchFamily="2" charset="2"/>
              <a:buChar char="§"/>
            </a:pPr>
            <a:r>
              <a:rPr lang="en-US" sz="2000" dirty="0">
                <a:cs typeface="Calibri Light" panose="020F0302020204030204" pitchFamily="34" charset="0"/>
              </a:rPr>
              <a:t>All 35,000 CWA grants provided to POTWs through three FOIAs</a:t>
            </a:r>
          </a:p>
          <a:p>
            <a:pPr marL="914400" lvl="1" indent="-457200">
              <a:lnSpc>
                <a:spcPct val="125000"/>
              </a:lnSpc>
              <a:buFont typeface="+mj-lt"/>
              <a:buAutoNum type="arabicParenR"/>
            </a:pPr>
            <a:r>
              <a:rPr lang="en-US" sz="2000" dirty="0" err="1">
                <a:cs typeface="Calibri Light" panose="020F0302020204030204" pitchFamily="34" charset="0"/>
              </a:rPr>
              <a:t>Geolytics</a:t>
            </a:r>
            <a:r>
              <a:rPr lang="en-US" sz="2000" dirty="0">
                <a:cs typeface="Calibri Light" panose="020F0302020204030204" pitchFamily="34" charset="0"/>
              </a:rPr>
              <a:t> Neighborhood Change Database from 1970-2000	</a:t>
            </a:r>
          </a:p>
          <a:p>
            <a:pPr marL="1257300" lvl="2" indent="-342900">
              <a:lnSpc>
                <a:spcPct val="125000"/>
              </a:lnSpc>
              <a:buFont typeface="Wingdings" panose="05000000000000000000" pitchFamily="2" charset="2"/>
              <a:buChar char="§"/>
            </a:pPr>
            <a:r>
              <a:rPr lang="en-US" sz="2000" dirty="0">
                <a:cs typeface="Calibri Light" panose="020F0302020204030204" pitchFamily="34" charset="0"/>
              </a:rPr>
              <a:t>Home prices at the census tract level </a:t>
            </a:r>
          </a:p>
          <a:p>
            <a:pPr marL="914400" lvl="1" indent="-457200">
              <a:lnSpc>
                <a:spcPct val="125000"/>
              </a:lnSpc>
              <a:buFont typeface="+mj-lt"/>
              <a:buAutoNum type="arabicParenR"/>
            </a:pPr>
            <a:r>
              <a:rPr lang="en-US" sz="2000" dirty="0">
                <a:cs typeface="Calibri Light" panose="020F0302020204030204" pitchFamily="34" charset="0"/>
              </a:rPr>
              <a:t>National Climate Data Center Daily Files</a:t>
            </a:r>
          </a:p>
          <a:p>
            <a:pPr marL="1257300" lvl="2" indent="-342900">
              <a:lnSpc>
                <a:spcPct val="125000"/>
              </a:lnSpc>
              <a:buFont typeface="Wingdings" panose="05000000000000000000" pitchFamily="2" charset="2"/>
              <a:buChar char="§"/>
            </a:pPr>
            <a:r>
              <a:rPr lang="en-US" sz="2000" dirty="0">
                <a:cs typeface="Calibri Light" panose="020F0302020204030204" pitchFamily="34" charset="0"/>
              </a:rPr>
              <a:t>Daily temperature and precipitation </a:t>
            </a:r>
          </a:p>
        </p:txBody>
      </p:sp>
    </p:spTree>
    <p:custDataLst>
      <p:tags r:id="rId1"/>
    </p:custDataLst>
    <p:extLst>
      <p:ext uri="{BB962C8B-B14F-4D97-AF65-F5344CB8AC3E}">
        <p14:creationId xmlns:p14="http://schemas.microsoft.com/office/powerpoint/2010/main" val="178598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07856" y="1705707"/>
            <a:ext cx="10489231" cy="4716163"/>
          </a:xfrm>
          <a:prstGeom prst="rect">
            <a:avLst/>
          </a:prstGeom>
          <a:noFill/>
          <a:effectLst/>
        </p:spPr>
        <p:txBody>
          <a:bodyPr wrap="square" rtlCol="0">
            <a:spAutoFit/>
          </a:bodyPr>
          <a:lstStyle/>
          <a:p>
            <a:pPr>
              <a:lnSpc>
                <a:spcPct val="125000"/>
              </a:lnSpc>
            </a:pPr>
            <a:r>
              <a:rPr lang="en-US" sz="2200" dirty="0">
                <a:cs typeface="Calibri Light" panose="020F0302020204030204" pitchFamily="34" charset="0"/>
              </a:rPr>
              <a:t>Congress has the authority to regulate interstate commerce and hence navigable waters, which provided the basis for a series of water pollution control acts culminating in the 1972 Clean Water Act (CWA).</a:t>
            </a:r>
          </a:p>
          <a:p>
            <a:pPr>
              <a:lnSpc>
                <a:spcPct val="125000"/>
              </a:lnSpc>
            </a:pPr>
            <a:endParaRPr lang="en-US" sz="2200" dirty="0">
              <a:cs typeface="Calibri Light" panose="020F0302020204030204" pitchFamily="34" charset="0"/>
            </a:endParaRPr>
          </a:p>
          <a:p>
            <a:pPr>
              <a:lnSpc>
                <a:spcPct val="125000"/>
              </a:lnSpc>
            </a:pPr>
            <a:r>
              <a:rPr lang="en-US" sz="2200" dirty="0">
                <a:cs typeface="Calibri Light" panose="020F0302020204030204" pitchFamily="34" charset="0"/>
              </a:rPr>
              <a:t>Its goals: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Make all navigable waters (i.e., “Waters of the United States”) fishable and swimmable by 1983.</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Eliminate all discharge of pollution into navigable waters of the US by 1985.</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Prohibit discharge of toxic quantities of toxic pollutants.</a:t>
            </a:r>
          </a:p>
          <a:p>
            <a:pPr lvl="1">
              <a:lnSpc>
                <a:spcPct val="125000"/>
              </a:lnSpc>
            </a:pPr>
            <a:endParaRPr lang="en-US" sz="2200" dirty="0">
              <a:cs typeface="Calibri Light" panose="020F0302020204030204" pitchFamily="34" charset="0"/>
            </a:endParaRPr>
          </a:p>
          <a:p>
            <a:pPr>
              <a:lnSpc>
                <a:spcPct val="125000"/>
              </a:lnSpc>
            </a:pPr>
            <a:r>
              <a:rPr lang="en-US" sz="2200" dirty="0">
                <a:cs typeface="Calibri Light" panose="020F0302020204030204" pitchFamily="34" charset="0"/>
              </a:rPr>
              <a:t>The act does not directly regulate drinking water.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Background on the CWA</a:t>
            </a:r>
          </a:p>
        </p:txBody>
      </p:sp>
    </p:spTree>
    <p:custDataLst>
      <p:tags r:id="rId1"/>
    </p:custDataLst>
    <p:extLst>
      <p:ext uri="{BB962C8B-B14F-4D97-AF65-F5344CB8AC3E}">
        <p14:creationId xmlns:p14="http://schemas.microsoft.com/office/powerpoint/2010/main" val="250873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660553F-B58F-6842-CC90-E30D4ADE073A}"/>
                  </a:ext>
                </a:extLst>
              </p:cNvPr>
              <p:cNvSpPr txBox="1"/>
              <p:nvPr/>
            </p:nvSpPr>
            <p:spPr>
              <a:xfrm>
                <a:off x="527957" y="2051585"/>
                <a:ext cx="10807643" cy="428194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Two empirical strategies worth covering in more detail:</a:t>
                </a:r>
              </a:p>
              <a:p>
                <a:pPr>
                  <a:lnSpc>
                    <a:spcPct val="125000"/>
                  </a:lnSpc>
                </a:pPr>
                <a:endParaRPr lang="en-US" sz="2000" dirty="0">
                  <a:cs typeface="Calibri Light" panose="020F0302020204030204" pitchFamily="34" charset="0"/>
                </a:endParaRPr>
              </a:p>
              <a:p>
                <a:pPr>
                  <a:lnSpc>
                    <a:spcPct val="125000"/>
                  </a:lnSpc>
                </a:pPr>
                <a:r>
                  <a:rPr lang="en-US" sz="2000" dirty="0"/>
                  <a:t>1) Effects of Clean Water Act Grants on Water Quality (high-dimensional fixed effects):</a:t>
                </a:r>
              </a:p>
              <a:p>
                <a:pPr marL="457200" indent="-457200">
                  <a:lnSpc>
                    <a:spcPct val="125000"/>
                  </a:lnSpc>
                  <a:buFont typeface="+mj-lt"/>
                  <a:buAutoNum type="arabicPeriod"/>
                </a:pPr>
                <a:endParaRPr lang="en-US" sz="2000" dirty="0"/>
              </a:p>
              <a:p>
                <a:pPr>
                  <a:lnSpc>
                    <a:spcPct val="125000"/>
                  </a:lnSpc>
                </a:pPr>
                <a14:m>
                  <m:oMathPara xmlns:m="http://schemas.openxmlformats.org/officeDocument/2006/math">
                    <m:oMathParaPr>
                      <m:jc m:val="centerGroup"/>
                    </m:oMathParaPr>
                    <m:oMath xmlns:m="http://schemas.openxmlformats.org/officeDocument/2006/math">
                      <m:sSub>
                        <m:sSubPr>
                          <m:ctrlPr>
                            <a:rPr lang="en-US" sz="2000" i="1" smtClean="0">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𝑄</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𝑝𝑑𝑦</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𝛾</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𝐺</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𝑝𝑦</m:t>
                          </m:r>
                        </m:sub>
                      </m:sSub>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𝑑</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𝑑</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Sup>
                        <m:sSubSup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Sup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𝑋</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𝑝𝑑𝑦</m:t>
                          </m:r>
                        </m:sub>
                        <m:sup>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up>
                      </m:sSubSup>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𝛽</m:t>
                      </m:r>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𝜂</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𝑝𝑑</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𝜂</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𝑝𝑦</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𝜂</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𝑑𝑤𝑦</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𝜖</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𝑝𝑑𝑦</m:t>
                          </m:r>
                        </m:sub>
                      </m:sSub>
                    </m:oMath>
                  </m:oMathPara>
                </a14:m>
                <a:endParaRPr lang="en-US" sz="2000" dirty="0">
                  <a:solidFill>
                    <a:srgbClr val="333333"/>
                  </a:solidFill>
                  <a:effectLst/>
                  <a:latin typeface="Georgia" panose="02040502050405020303" pitchFamily="18" charset="0"/>
                  <a:ea typeface="Calibri" panose="020F0502020204030204" pitchFamily="34" charset="0"/>
                  <a:cs typeface="Arial" panose="020B0604020202020204" pitchFamily="34" charset="0"/>
                </a:endParaRPr>
              </a:p>
              <a:p>
                <a:pPr>
                  <a:lnSpc>
                    <a:spcPct val="125000"/>
                  </a:lnSpc>
                </a:pPr>
                <a:endParaRPr lang="en-US" sz="2000" dirty="0"/>
              </a:p>
              <a:p>
                <a:pPr>
                  <a:lnSpc>
                    <a:spcPct val="125000"/>
                  </a:lnSpc>
                </a:pPr>
                <a:endParaRPr lang="en-US" sz="2000" dirty="0"/>
              </a:p>
              <a:p>
                <a:pPr>
                  <a:lnSpc>
                    <a:spcPct val="125000"/>
                  </a:lnSpc>
                </a:pPr>
                <a:r>
                  <a:rPr lang="en-US" sz="2000" dirty="0"/>
                  <a:t>2) Willingness-to-pay for water quality (hedonic model):</a:t>
                </a:r>
              </a:p>
              <a:p>
                <a:pPr>
                  <a:lnSpc>
                    <a:spcPct val="125000"/>
                  </a:lnSpc>
                </a:pPr>
                <a:endParaRPr lang="en-US" sz="2000" dirty="0"/>
              </a:p>
              <a:p>
                <a:pPr>
                  <a:lnSpc>
                    <a:spcPct val="125000"/>
                  </a:lnSpc>
                </a:pPr>
                <a14:m>
                  <m:oMathPara xmlns:m="http://schemas.openxmlformats.org/officeDocument/2006/math">
                    <m:oMathParaPr>
                      <m:jc m:val="centerGroup"/>
                    </m:oMathParaPr>
                    <m:oMath xmlns:m="http://schemas.openxmlformats.org/officeDocument/2006/math">
                      <m:sSub>
                        <m:sSubPr>
                          <m:ctrlPr>
                            <a:rPr lang="en-US" sz="1800" i="1" smtClean="0">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𝑉</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𝑝𝑦</m:t>
                          </m:r>
                        </m:sub>
                      </m:s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𝛾</m:t>
                      </m:r>
                      <m:sSub>
                        <m:sSub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𝐺</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𝑝𝑦</m:t>
                          </m:r>
                        </m:sub>
                      </m:s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SubSup>
                        <m:sSubSup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Sup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𝑋</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𝑝𝑦</m:t>
                          </m:r>
                        </m:sub>
                        <m:sup>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up>
                      </m:sSubSup>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𝛽</m:t>
                      </m:r>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Sub>
                        <m:sSub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𝜂</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m:t>
                          </m:r>
                        </m:sub>
                      </m:s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Sub>
                        <m:sSub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𝜂</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𝑤𝑦</m:t>
                          </m:r>
                        </m:sub>
                      </m:s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Sub>
                        <m:sSub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𝜖</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𝑝𝑦</m:t>
                          </m:r>
                        </m:sub>
                      </m:sSub>
                    </m:oMath>
                  </m:oMathPara>
                </a14:m>
                <a:endParaRPr lang="en-US" sz="1800" dirty="0">
                  <a:solidFill>
                    <a:srgbClr val="333333"/>
                  </a:solidFill>
                  <a:effectLst/>
                  <a:latin typeface="Georgia" panose="02040502050405020303" pitchFamily="18" charset="0"/>
                  <a:ea typeface="Calibri" panose="020F0502020204030204" pitchFamily="34" charset="0"/>
                  <a:cs typeface="Arial" panose="020B0604020202020204" pitchFamily="34" charset="0"/>
                </a:endParaRPr>
              </a:p>
              <a:p>
                <a:pPr>
                  <a:lnSpc>
                    <a:spcPct val="125000"/>
                  </a:lnSpc>
                </a:pPr>
                <a:endParaRPr lang="en-US" sz="1800" dirty="0">
                  <a:solidFill>
                    <a:srgbClr val="333333"/>
                  </a:solidFill>
                  <a:effectLst/>
                  <a:latin typeface="Georgia" panose="02040502050405020303" pitchFamily="18" charset="0"/>
                  <a:ea typeface="Calibri" panose="020F0502020204030204" pitchFamily="34" charset="0"/>
                  <a:cs typeface="Arial" panose="020B0604020202020204" pitchFamily="34" charset="0"/>
                </a:endParaRPr>
              </a:p>
            </p:txBody>
          </p:sp>
        </mc:Choice>
        <mc:Fallback>
          <p:sp>
            <p:nvSpPr>
              <p:cNvPr id="2" name="TextBox 1">
                <a:extLst>
                  <a:ext uri="{FF2B5EF4-FFF2-40B4-BE49-F238E27FC236}">
                    <a16:creationId xmlns:a16="http://schemas.microsoft.com/office/drawing/2014/main" id="{C660553F-B58F-6842-CC90-E30D4ADE073A}"/>
                  </a:ext>
                </a:extLst>
              </p:cNvPr>
              <p:cNvSpPr txBox="1">
                <a:spLocks noRot="1" noChangeAspect="1" noMove="1" noResize="1" noEditPoints="1" noAdjustHandles="1" noChangeArrowheads="1" noChangeShapeType="1" noTextEdit="1"/>
              </p:cNvSpPr>
              <p:nvPr/>
            </p:nvSpPr>
            <p:spPr>
              <a:xfrm>
                <a:off x="527957" y="2051585"/>
                <a:ext cx="10807643" cy="4281941"/>
              </a:xfrm>
              <a:prstGeom prst="rect">
                <a:avLst/>
              </a:prstGeom>
              <a:blipFill>
                <a:blip r:embed="rId5"/>
                <a:stretch>
                  <a:fillRect l="-620"/>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743528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660553F-B58F-6842-CC90-E30D4ADE073A}"/>
                  </a:ext>
                </a:extLst>
              </p:cNvPr>
              <p:cNvSpPr txBox="1"/>
              <p:nvPr/>
            </p:nvSpPr>
            <p:spPr>
              <a:xfrm>
                <a:off x="527957" y="2051585"/>
                <a:ext cx="10807643" cy="428194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Two empirical strategies worth covering in more detail:</a:t>
                </a:r>
              </a:p>
              <a:p>
                <a:pPr>
                  <a:lnSpc>
                    <a:spcPct val="125000"/>
                  </a:lnSpc>
                </a:pPr>
                <a:endParaRPr lang="en-US" sz="2000" dirty="0">
                  <a:cs typeface="Calibri Light" panose="020F0302020204030204" pitchFamily="34" charset="0"/>
                </a:endParaRPr>
              </a:p>
              <a:p>
                <a:pPr>
                  <a:lnSpc>
                    <a:spcPct val="125000"/>
                  </a:lnSpc>
                </a:pPr>
                <a:r>
                  <a:rPr lang="en-US" sz="2000" dirty="0"/>
                  <a:t>1) Effects of Clean Water Act Grants on Water Pollution (high-dimensional fixed effects):</a:t>
                </a:r>
              </a:p>
              <a:p>
                <a:pPr marL="457200" indent="-457200">
                  <a:lnSpc>
                    <a:spcPct val="125000"/>
                  </a:lnSpc>
                  <a:buFont typeface="+mj-lt"/>
                  <a:buAutoNum type="arabicPeriod"/>
                </a:pPr>
                <a:endParaRPr lang="en-US" sz="2000" dirty="0"/>
              </a:p>
              <a:p>
                <a:pPr>
                  <a:lnSpc>
                    <a:spcPct val="125000"/>
                  </a:lnSpc>
                </a:pPr>
                <a14:m>
                  <m:oMathPara xmlns:m="http://schemas.openxmlformats.org/officeDocument/2006/math">
                    <m:oMathParaPr>
                      <m:jc m:val="centerGroup"/>
                    </m:oMathParaPr>
                    <m:oMath xmlns:m="http://schemas.openxmlformats.org/officeDocument/2006/math">
                      <m:sSub>
                        <m:sSubPr>
                          <m:ctrlPr>
                            <a:rPr lang="en-US" sz="2000" i="1" smtClean="0">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𝑄</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𝑝𝑑𝑦</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𝛾</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𝐺</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𝑝𝑦</m:t>
                          </m:r>
                        </m:sub>
                      </m:sSub>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𝑑</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𝑑</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Sup>
                        <m:sSubSup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Sup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𝑋</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𝑝𝑑𝑦</m:t>
                          </m:r>
                        </m:sub>
                        <m:sup>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up>
                      </m:sSubSup>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𝛽</m:t>
                      </m:r>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𝜂</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𝑝𝑑</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𝜂</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𝑝𝑦</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𝜂</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𝑑𝑤𝑦</m:t>
                          </m:r>
                        </m:sub>
                      </m:s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m:t>
                      </m:r>
                      <m:sSub>
                        <m:sSubPr>
                          <m:ctrlP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ctrlPr>
                        </m:sSubPr>
                        <m:e>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𝜖</m:t>
                          </m:r>
                        </m:e>
                        <m:sub>
                          <m:r>
                            <a:rPr lang="en-US" sz="2000" i="1">
                              <a:solidFill>
                                <a:srgbClr val="000000"/>
                              </a:solidFill>
                              <a:effectLst/>
                              <a:latin typeface="Cambria Math" panose="02040503050406030204" pitchFamily="18" charset="0"/>
                              <a:ea typeface="Calibri" panose="020F0502020204030204" pitchFamily="34" charset="0"/>
                              <a:cs typeface="Helvetica" panose="020B0604020202020204" pitchFamily="34" charset="0"/>
                            </a:rPr>
                            <m:t>𝑝𝑑𝑦</m:t>
                          </m:r>
                        </m:sub>
                      </m:sSub>
                    </m:oMath>
                  </m:oMathPara>
                </a14:m>
                <a:endParaRPr lang="en-US" sz="2000" dirty="0">
                  <a:solidFill>
                    <a:srgbClr val="333333"/>
                  </a:solidFill>
                  <a:effectLst/>
                  <a:latin typeface="Georgia" panose="02040502050405020303" pitchFamily="18" charset="0"/>
                  <a:ea typeface="Calibri" panose="020F0502020204030204" pitchFamily="34" charset="0"/>
                  <a:cs typeface="Arial" panose="020B0604020202020204" pitchFamily="34" charset="0"/>
                </a:endParaRPr>
              </a:p>
              <a:p>
                <a:pPr>
                  <a:lnSpc>
                    <a:spcPct val="125000"/>
                  </a:lnSpc>
                </a:pPr>
                <a:endParaRPr lang="en-US" sz="2000" dirty="0"/>
              </a:p>
              <a:p>
                <a:pPr>
                  <a:lnSpc>
                    <a:spcPct val="125000"/>
                  </a:lnSpc>
                </a:pPr>
                <a:endParaRPr lang="en-US" sz="2000" dirty="0"/>
              </a:p>
              <a:p>
                <a:pPr>
                  <a:lnSpc>
                    <a:spcPct val="125000"/>
                  </a:lnSpc>
                </a:pPr>
                <a:r>
                  <a:rPr lang="en-US" sz="2000" dirty="0"/>
                  <a:t>2) Willingness-to-pay for water quality (hedonic model):</a:t>
                </a:r>
              </a:p>
              <a:p>
                <a:pPr>
                  <a:lnSpc>
                    <a:spcPct val="125000"/>
                  </a:lnSpc>
                </a:pPr>
                <a:endParaRPr lang="en-US" sz="2000" dirty="0"/>
              </a:p>
              <a:p>
                <a:pPr>
                  <a:lnSpc>
                    <a:spcPct val="125000"/>
                  </a:lnSpc>
                </a:pPr>
                <a14:m>
                  <m:oMathPara xmlns:m="http://schemas.openxmlformats.org/officeDocument/2006/math">
                    <m:oMathParaPr>
                      <m:jc m:val="centerGroup"/>
                    </m:oMathParaPr>
                    <m:oMath xmlns:m="http://schemas.openxmlformats.org/officeDocument/2006/math">
                      <m:sSub>
                        <m:sSubPr>
                          <m:ctrlPr>
                            <a:rPr lang="en-US" sz="1800" i="1" smtClean="0">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𝑉</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𝑝𝑦</m:t>
                          </m:r>
                        </m:sub>
                      </m:s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𝛾</m:t>
                      </m:r>
                      <m:sSub>
                        <m:sSub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𝐺</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𝑝𝑦</m:t>
                          </m:r>
                        </m:sub>
                      </m:s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SubSup>
                        <m:sSubSup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Sup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𝑋</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𝑝𝑦</m:t>
                          </m:r>
                        </m:sub>
                        <m:sup>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up>
                      </m:sSubSup>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𝛽</m:t>
                      </m:r>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Sub>
                        <m:sSub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𝜂</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m:t>
                          </m:r>
                        </m:sub>
                      </m:s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Sub>
                        <m:sSub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𝜂</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𝑤𝑦</m:t>
                          </m:r>
                        </m:sub>
                      </m:s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m:t>
                      </m:r>
                      <m:sSub>
                        <m:sSubPr>
                          <m:ctrlP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𝜖</m:t>
                          </m:r>
                        </m:e>
                        <m:sub>
                          <m:r>
                            <a:rPr lang="en-US" sz="1800" i="1">
                              <a:solidFill>
                                <a:srgbClr val="000000"/>
                              </a:solidFill>
                              <a:effectLst/>
                              <a:latin typeface="Cambria Math" panose="02040503050406030204" pitchFamily="18" charset="0"/>
                              <a:ea typeface="Times New Roman" panose="02020603050405020304" pitchFamily="18" charset="0"/>
                              <a:cs typeface="Helvetica" panose="020B0604020202020204" pitchFamily="34" charset="0"/>
                            </a:rPr>
                            <m:t>𝑝𝑦</m:t>
                          </m:r>
                        </m:sub>
                      </m:sSub>
                    </m:oMath>
                  </m:oMathPara>
                </a14:m>
                <a:endParaRPr lang="en-US" sz="1800" dirty="0">
                  <a:solidFill>
                    <a:srgbClr val="333333"/>
                  </a:solidFill>
                  <a:effectLst/>
                  <a:latin typeface="Georgia" panose="02040502050405020303" pitchFamily="18" charset="0"/>
                  <a:ea typeface="Calibri" panose="020F0502020204030204" pitchFamily="34" charset="0"/>
                  <a:cs typeface="Arial" panose="020B0604020202020204" pitchFamily="34" charset="0"/>
                </a:endParaRPr>
              </a:p>
              <a:p>
                <a:pPr>
                  <a:lnSpc>
                    <a:spcPct val="125000"/>
                  </a:lnSpc>
                </a:pPr>
                <a:endParaRPr lang="en-US" sz="1800" dirty="0">
                  <a:solidFill>
                    <a:srgbClr val="333333"/>
                  </a:solidFill>
                  <a:effectLst/>
                  <a:latin typeface="Georgia" panose="02040502050405020303" pitchFamily="18" charset="0"/>
                  <a:ea typeface="Calibri" panose="020F0502020204030204" pitchFamily="34" charset="0"/>
                  <a:cs typeface="Arial" panose="020B0604020202020204" pitchFamily="34" charset="0"/>
                </a:endParaRPr>
              </a:p>
            </p:txBody>
          </p:sp>
        </mc:Choice>
        <mc:Fallback>
          <p:sp>
            <p:nvSpPr>
              <p:cNvPr id="2" name="TextBox 1">
                <a:extLst>
                  <a:ext uri="{FF2B5EF4-FFF2-40B4-BE49-F238E27FC236}">
                    <a16:creationId xmlns:a16="http://schemas.microsoft.com/office/drawing/2014/main" id="{C660553F-B58F-6842-CC90-E30D4ADE073A}"/>
                  </a:ext>
                </a:extLst>
              </p:cNvPr>
              <p:cNvSpPr txBox="1">
                <a:spLocks noRot="1" noChangeAspect="1" noMove="1" noResize="1" noEditPoints="1" noAdjustHandles="1" noChangeArrowheads="1" noChangeShapeType="1" noTextEdit="1"/>
              </p:cNvSpPr>
              <p:nvPr/>
            </p:nvSpPr>
            <p:spPr>
              <a:xfrm>
                <a:off x="527957" y="2051585"/>
                <a:ext cx="10807643" cy="4281941"/>
              </a:xfrm>
              <a:prstGeom prst="rect">
                <a:avLst/>
              </a:prstGeom>
              <a:blipFill>
                <a:blip r:embed="rId5"/>
                <a:stretch>
                  <a:fillRect l="-620"/>
                </a:stretch>
              </a:blipFill>
              <a:effectLst/>
            </p:spPr>
            <p:txBody>
              <a:bodyPr/>
              <a:lstStyle/>
              <a:p>
                <a:r>
                  <a:rPr lang="en-US">
                    <a:noFill/>
                  </a:rPr>
                  <a:t> </a:t>
                </a:r>
              </a:p>
            </p:txBody>
          </p:sp>
        </mc:Fallback>
      </mc:AlternateContent>
      <p:sp>
        <p:nvSpPr>
          <p:cNvPr id="3" name="Rectangle 2">
            <a:extLst>
              <a:ext uri="{FF2B5EF4-FFF2-40B4-BE49-F238E27FC236}">
                <a16:creationId xmlns:a16="http://schemas.microsoft.com/office/drawing/2014/main" id="{19099122-3818-4BE9-AE15-43F2362961C7}"/>
              </a:ext>
            </a:extLst>
          </p:cNvPr>
          <p:cNvSpPr/>
          <p:nvPr/>
        </p:nvSpPr>
        <p:spPr>
          <a:xfrm>
            <a:off x="3870542" y="3607496"/>
            <a:ext cx="977031" cy="551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006F5A7E-C21E-48B2-BA38-A1B7CDCD83E8}"/>
              </a:ext>
            </a:extLst>
          </p:cNvPr>
          <p:cNvSpPr/>
          <p:nvPr/>
        </p:nvSpPr>
        <p:spPr>
          <a:xfrm>
            <a:off x="4659682" y="5438979"/>
            <a:ext cx="576197" cy="551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45087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413951" y="1865940"/>
            <a:ext cx="5222762" cy="421314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Water quality findings: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Share of waters that are fishable grew by 12 percentage points from 1972-2001.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Each grant decreased the likelihood that a downriver region was not fishable by 0.5 PP.</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It cost $1.5M to make one river-mile fishable. </a:t>
            </a:r>
          </a:p>
        </p:txBody>
      </p:sp>
      <p:pic>
        <p:nvPicPr>
          <p:cNvPr id="4" name="Picture 3">
            <a:extLst>
              <a:ext uri="{FF2B5EF4-FFF2-40B4-BE49-F238E27FC236}">
                <a16:creationId xmlns:a16="http://schemas.microsoft.com/office/drawing/2014/main" id="{F1EC3AF3-76A7-4E7B-ADA2-984174C85FE3}"/>
              </a:ext>
            </a:extLst>
          </p:cNvPr>
          <p:cNvPicPr>
            <a:picLocks noChangeAspect="1"/>
          </p:cNvPicPr>
          <p:nvPr/>
        </p:nvPicPr>
        <p:blipFill>
          <a:blip r:embed="rId5"/>
          <a:stretch>
            <a:fillRect/>
          </a:stretch>
        </p:blipFill>
        <p:spPr>
          <a:xfrm>
            <a:off x="5542225" y="1691011"/>
            <a:ext cx="6605481" cy="4562997"/>
          </a:xfrm>
          <a:prstGeom prst="rect">
            <a:avLst/>
          </a:prstGeom>
        </p:spPr>
      </p:pic>
    </p:spTree>
    <p:custDataLst>
      <p:tags r:id="rId1"/>
    </p:custDataLst>
    <p:extLst>
      <p:ext uri="{BB962C8B-B14F-4D97-AF65-F5344CB8AC3E}">
        <p14:creationId xmlns:p14="http://schemas.microsoft.com/office/powerpoint/2010/main" val="1359451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376374" y="1790016"/>
            <a:ext cx="3773323" cy="421314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Hedonic results on home values: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The average grant project cost $31m and increased home values within 25 miles by $7m.</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BC ratios less than one.  </a:t>
            </a:r>
          </a:p>
        </p:txBody>
      </p:sp>
      <p:pic>
        <p:nvPicPr>
          <p:cNvPr id="4" name="Picture 3">
            <a:extLst>
              <a:ext uri="{FF2B5EF4-FFF2-40B4-BE49-F238E27FC236}">
                <a16:creationId xmlns:a16="http://schemas.microsoft.com/office/drawing/2014/main" id="{70E1BC21-A22B-40EE-B511-BA8C4B8BFF4E}"/>
              </a:ext>
            </a:extLst>
          </p:cNvPr>
          <p:cNvPicPr>
            <a:picLocks noChangeAspect="1"/>
          </p:cNvPicPr>
          <p:nvPr/>
        </p:nvPicPr>
        <p:blipFill>
          <a:blip r:embed="rId5"/>
          <a:stretch>
            <a:fillRect/>
          </a:stretch>
        </p:blipFill>
        <p:spPr>
          <a:xfrm>
            <a:off x="4149697" y="1741032"/>
            <a:ext cx="8008307" cy="4262125"/>
          </a:xfrm>
          <a:prstGeom prst="rect">
            <a:avLst/>
          </a:prstGeom>
        </p:spPr>
      </p:pic>
    </p:spTree>
    <p:custDataLst>
      <p:tags r:id="rId1"/>
    </p:custDataLst>
    <p:extLst>
      <p:ext uri="{BB962C8B-B14F-4D97-AF65-F5344CB8AC3E}">
        <p14:creationId xmlns:p14="http://schemas.microsoft.com/office/powerpoint/2010/main" val="266134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889939" y="1592947"/>
            <a:ext cx="4809402" cy="591059"/>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rPr>
              <a:t>Home values within 0.25 miles.</a:t>
            </a:r>
          </a:p>
        </p:txBody>
      </p:sp>
      <p:pic>
        <p:nvPicPr>
          <p:cNvPr id="5" name="Picture 4">
            <a:extLst>
              <a:ext uri="{FF2B5EF4-FFF2-40B4-BE49-F238E27FC236}">
                <a16:creationId xmlns:a16="http://schemas.microsoft.com/office/drawing/2014/main" id="{2195E680-3AA2-4963-8C17-353634BBB890}"/>
              </a:ext>
            </a:extLst>
          </p:cNvPr>
          <p:cNvPicPr>
            <a:picLocks noChangeAspect="1"/>
          </p:cNvPicPr>
          <p:nvPr/>
        </p:nvPicPr>
        <p:blipFill>
          <a:blip r:embed="rId5"/>
          <a:stretch>
            <a:fillRect/>
          </a:stretch>
        </p:blipFill>
        <p:spPr>
          <a:xfrm>
            <a:off x="333428" y="2238006"/>
            <a:ext cx="5598351" cy="4039858"/>
          </a:xfrm>
          <a:prstGeom prst="rect">
            <a:avLst/>
          </a:prstGeom>
        </p:spPr>
      </p:pic>
      <p:pic>
        <p:nvPicPr>
          <p:cNvPr id="7" name="Picture 6">
            <a:extLst>
              <a:ext uri="{FF2B5EF4-FFF2-40B4-BE49-F238E27FC236}">
                <a16:creationId xmlns:a16="http://schemas.microsoft.com/office/drawing/2014/main" id="{79D03AD9-944D-4199-BED4-082088EA8693}"/>
              </a:ext>
            </a:extLst>
          </p:cNvPr>
          <p:cNvPicPr>
            <a:picLocks noChangeAspect="1"/>
          </p:cNvPicPr>
          <p:nvPr/>
        </p:nvPicPr>
        <p:blipFill>
          <a:blip r:embed="rId6"/>
          <a:stretch>
            <a:fillRect/>
          </a:stretch>
        </p:blipFill>
        <p:spPr>
          <a:xfrm>
            <a:off x="5931779" y="2143708"/>
            <a:ext cx="6065511" cy="4228454"/>
          </a:xfrm>
          <a:prstGeom prst="rect">
            <a:avLst/>
          </a:prstGeom>
        </p:spPr>
      </p:pic>
      <p:sp>
        <p:nvSpPr>
          <p:cNvPr id="9" name="TextBox 8">
            <a:extLst>
              <a:ext uri="{FF2B5EF4-FFF2-40B4-BE49-F238E27FC236}">
                <a16:creationId xmlns:a16="http://schemas.microsoft.com/office/drawing/2014/main" id="{99D3BFEB-D4F8-4272-80BC-E7AC3613559E}"/>
              </a:ext>
            </a:extLst>
          </p:cNvPr>
          <p:cNvSpPr txBox="1"/>
          <p:nvPr/>
        </p:nvSpPr>
        <p:spPr>
          <a:xfrm>
            <a:off x="7320117" y="1646947"/>
            <a:ext cx="4809402" cy="591059"/>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rPr>
              <a:t>Home values within 25 miles</a:t>
            </a:r>
          </a:p>
        </p:txBody>
      </p:sp>
    </p:spTree>
    <p:custDataLst>
      <p:tags r:id="rId1"/>
    </p:custDataLst>
    <p:extLst>
      <p:ext uri="{BB962C8B-B14F-4D97-AF65-F5344CB8AC3E}">
        <p14:creationId xmlns:p14="http://schemas.microsoft.com/office/powerpoint/2010/main" val="4255056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527957" y="1901722"/>
            <a:ext cx="10807643"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Why might hedonic estimates undercount?</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General equilibrium price results with nearby substitutes.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Health impacts are uncertain even though they may be substantial (</a:t>
            </a:r>
            <a:r>
              <a:rPr lang="en-US" sz="1900" dirty="0">
                <a:cs typeface="Calibri Light" panose="020F0302020204030204" pitchFamily="34" charset="0"/>
                <a:hlinkClick r:id="rId5"/>
              </a:rPr>
              <a:t>Flynn and Marcus, 2022</a:t>
            </a:r>
            <a:r>
              <a:rPr lang="en-US" sz="19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Existence and non-use values.</a:t>
            </a:r>
          </a:p>
          <a:p>
            <a:pPr marL="1257300" lvl="2" indent="-342900">
              <a:lnSpc>
                <a:spcPct val="125000"/>
              </a:lnSpc>
              <a:buFont typeface="Wingdings" panose="05000000000000000000" pitchFamily="2" charset="2"/>
              <a:buChar char="§"/>
            </a:pPr>
            <a:r>
              <a:rPr lang="en-US" sz="1900" dirty="0">
                <a:cs typeface="Calibri Light" panose="020F0302020204030204" pitchFamily="34" charset="0"/>
              </a:rPr>
              <a:t>Exxon Valdez SP WTP was 1000x revealed preference (</a:t>
            </a:r>
            <a:r>
              <a:rPr lang="en-US" sz="1900" dirty="0">
                <a:cs typeface="Calibri Light" panose="020F0302020204030204" pitchFamily="34" charset="0"/>
                <a:hlinkClick r:id="rId6"/>
              </a:rPr>
              <a:t>Kling et al., 2012</a:t>
            </a:r>
            <a:r>
              <a:rPr lang="en-US" sz="1900" dirty="0">
                <a:cs typeface="Calibri Light" panose="020F0302020204030204" pitchFamily="34" charset="0"/>
              </a:rPr>
              <a:t>). </a:t>
            </a:r>
          </a:p>
          <a:p>
            <a:pPr>
              <a:lnSpc>
                <a:spcPct val="125000"/>
              </a:lnSpc>
            </a:pPr>
            <a:endParaRPr lang="en-US" sz="1900" dirty="0">
              <a:cs typeface="Calibri Light" panose="020F0302020204030204" pitchFamily="34" charset="0"/>
            </a:endParaRPr>
          </a:p>
          <a:p>
            <a:pPr>
              <a:lnSpc>
                <a:spcPct val="125000"/>
              </a:lnSpc>
            </a:pPr>
            <a:r>
              <a:rPr lang="en-US" sz="1900" dirty="0">
                <a:cs typeface="Calibri Light" panose="020F0302020204030204" pitchFamily="34" charset="0"/>
              </a:rPr>
              <a:t>Can stated preference help? In some cases, but more research is needed.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Intrinsic value of ecosystem food webs.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Cultural values associated with the existence of species, habitats, and specific features.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Iconic bodies of water.</a:t>
            </a:r>
          </a:p>
          <a:p>
            <a:pPr>
              <a:lnSpc>
                <a:spcPct val="125000"/>
              </a:lnSpc>
            </a:pPr>
            <a:endParaRPr lang="en-US" sz="19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2464459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A Puzzle for BCA in Water Rules</a:t>
            </a:r>
          </a:p>
        </p:txBody>
      </p:sp>
      <p:pic>
        <p:nvPicPr>
          <p:cNvPr id="4" name="Picture 3">
            <a:extLst>
              <a:ext uri="{FF2B5EF4-FFF2-40B4-BE49-F238E27FC236}">
                <a16:creationId xmlns:a16="http://schemas.microsoft.com/office/drawing/2014/main" id="{5621DBDB-C55C-49F6-8053-703395F7AA1E}"/>
              </a:ext>
            </a:extLst>
          </p:cNvPr>
          <p:cNvPicPr>
            <a:picLocks noChangeAspect="1"/>
          </p:cNvPicPr>
          <p:nvPr/>
        </p:nvPicPr>
        <p:blipFill>
          <a:blip r:embed="rId4"/>
          <a:stretch>
            <a:fillRect/>
          </a:stretch>
        </p:blipFill>
        <p:spPr>
          <a:xfrm>
            <a:off x="2038350" y="1540276"/>
            <a:ext cx="8115300" cy="4486275"/>
          </a:xfrm>
          <a:prstGeom prst="rect">
            <a:avLst/>
          </a:prstGeom>
        </p:spPr>
      </p:pic>
      <p:sp>
        <p:nvSpPr>
          <p:cNvPr id="6" name="TextBox 5">
            <a:extLst>
              <a:ext uri="{FF2B5EF4-FFF2-40B4-BE49-F238E27FC236}">
                <a16:creationId xmlns:a16="http://schemas.microsoft.com/office/drawing/2014/main" id="{628513B9-1195-44DF-A1FD-1CD9CC354126}"/>
              </a:ext>
            </a:extLst>
          </p:cNvPr>
          <p:cNvSpPr txBox="1"/>
          <p:nvPr/>
        </p:nvSpPr>
        <p:spPr>
          <a:xfrm>
            <a:off x="2717360" y="6026551"/>
            <a:ext cx="8450140"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Keiser, Kling, Shapiro (2018) The low but uncertain benefits of US water quality policy.</a:t>
            </a:r>
            <a:endParaRPr lang="en-US" sz="1400" dirty="0">
              <a:cs typeface="Calibri Light" panose="020F0302020204030204" pitchFamily="34" charset="0"/>
            </a:endParaRPr>
          </a:p>
        </p:txBody>
      </p:sp>
      <p:sp>
        <p:nvSpPr>
          <p:cNvPr id="7" name="Rectangle 6">
            <a:extLst>
              <a:ext uri="{FF2B5EF4-FFF2-40B4-BE49-F238E27FC236}">
                <a16:creationId xmlns:a16="http://schemas.microsoft.com/office/drawing/2014/main" id="{FC2D2302-8FB1-4904-BDB7-22BAFA12609E}"/>
              </a:ext>
            </a:extLst>
          </p:cNvPr>
          <p:cNvSpPr/>
          <p:nvPr/>
        </p:nvSpPr>
        <p:spPr>
          <a:xfrm>
            <a:off x="6225435" y="1691014"/>
            <a:ext cx="1240077" cy="4335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87255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5" y="412076"/>
            <a:ext cx="7365692" cy="592386"/>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Continuing Challenges</a:t>
            </a:r>
          </a:p>
        </p:txBody>
      </p:sp>
      <p:sp>
        <p:nvSpPr>
          <p:cNvPr id="4" name="TextBox 3">
            <a:extLst>
              <a:ext uri="{FF2B5EF4-FFF2-40B4-BE49-F238E27FC236}">
                <a16:creationId xmlns:a16="http://schemas.microsoft.com/office/drawing/2014/main" id="{CAE5AFF6-A539-2BDF-6A12-1E4E358ED3F0}"/>
              </a:ext>
            </a:extLst>
          </p:cNvPr>
          <p:cNvSpPr txBox="1"/>
          <p:nvPr/>
        </p:nvSpPr>
        <p:spPr>
          <a:xfrm>
            <a:off x="962763" y="2050545"/>
            <a:ext cx="5357937" cy="2756909"/>
          </a:xfrm>
          <a:prstGeom prst="rect">
            <a:avLst/>
          </a:prstGeom>
          <a:noFill/>
          <a:effectLst/>
        </p:spPr>
        <p:txBody>
          <a:bodyPr wrap="square" rtlCol="0">
            <a:spAutoFit/>
          </a:bodyPr>
          <a:lstStyle/>
          <a:p>
            <a:pPr marL="342900" indent="-342900">
              <a:lnSpc>
                <a:spcPct val="125000"/>
              </a:lnSpc>
              <a:buFont typeface="Wingdings" panose="05000000000000000000" pitchFamily="2" charset="2"/>
              <a:buChar char="§"/>
            </a:pPr>
            <a:r>
              <a:rPr lang="en-US" sz="2400" dirty="0" err="1">
                <a:cs typeface="Calibri Light" panose="020F0302020204030204" pitchFamily="34" charset="0"/>
              </a:rPr>
              <a:t>Jurisdictionality</a:t>
            </a:r>
            <a:r>
              <a:rPr lang="en-US" sz="2400" dirty="0">
                <a:cs typeface="Calibri Light" panose="020F0302020204030204" pitchFamily="34" charset="0"/>
              </a:rPr>
              <a:t>.</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Nonpoint source pollution. </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Missing benefits.</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Quantity of water use.</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Climate change.  </a:t>
            </a:r>
          </a:p>
          <a:p>
            <a:pPr lvl="1">
              <a:lnSpc>
                <a:spcPct val="125000"/>
              </a:lnSpc>
            </a:pPr>
            <a:endParaRPr lang="en-US" sz="2000" dirty="0">
              <a:cs typeface="Calibri Light" panose="020F0302020204030204" pitchFamily="34" charset="0"/>
            </a:endParaRPr>
          </a:p>
        </p:txBody>
      </p:sp>
      <p:pic>
        <p:nvPicPr>
          <p:cNvPr id="1026" name="Picture 2" descr="River cruising on the Rhine and Danube in jeopardy thanks to Europe's  drought | CNN Travel">
            <a:extLst>
              <a:ext uri="{FF2B5EF4-FFF2-40B4-BE49-F238E27FC236}">
                <a16:creationId xmlns:a16="http://schemas.microsoft.com/office/drawing/2014/main" id="{6DE7E4E2-8195-4601-BCD9-193A9CE7D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607" y="1686758"/>
            <a:ext cx="6152700" cy="34622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68C29E-8A10-4639-A520-EFD571E3B5E8}"/>
              </a:ext>
            </a:extLst>
          </p:cNvPr>
          <p:cNvSpPr txBox="1"/>
          <p:nvPr/>
        </p:nvSpPr>
        <p:spPr>
          <a:xfrm>
            <a:off x="7938038" y="5127119"/>
            <a:ext cx="4135593"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The Rhine river in August of 2022. Source: </a:t>
            </a:r>
            <a:r>
              <a:rPr lang="en-US" sz="1400" dirty="0">
                <a:cs typeface="Calibri Light" panose="020F0302020204030204" pitchFamily="34" charset="0"/>
                <a:hlinkClick r:id="rId5"/>
              </a:rPr>
              <a:t>CNN, 2022.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813259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a:solidFill>
                  <a:schemeClr val="tx1"/>
                </a:solidFill>
                <a:latin typeface="+mj-lt"/>
              </a:rPr>
              <a:t>Next class</a:t>
            </a:r>
          </a:p>
          <a:p>
            <a:pPr algn="ctr"/>
            <a:endParaRPr lang="en-US">
              <a:solidFill>
                <a:schemeClr val="tx1"/>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603872" y="1905506"/>
            <a:ext cx="10755528" cy="3046988"/>
          </a:xfrm>
          <a:prstGeom prst="rect">
            <a:avLst/>
          </a:prstGeom>
          <a:noFill/>
          <a:effectLst/>
        </p:spPr>
        <p:txBody>
          <a:bodyPr wrap="square" rtlCol="0">
            <a:spAutoFit/>
          </a:bodyPr>
          <a:lstStyle/>
          <a:p>
            <a:pPr lvl="1"/>
            <a:endParaRPr lang="en-US" sz="2400" b="1" dirty="0">
              <a:cs typeface="Calibri Light" panose="020F0302020204030204" pitchFamily="34" charset="0"/>
            </a:endParaRPr>
          </a:p>
          <a:p>
            <a:pPr marL="800100" lvl="1" indent="-342900">
              <a:buFont typeface="Arial" panose="020B0604020202020204" pitchFamily="34" charset="0"/>
              <a:buChar char="•"/>
            </a:pPr>
            <a:r>
              <a:rPr lang="en-US" sz="2400" dirty="0">
                <a:cs typeface="Calibri Light" panose="020F0302020204030204" pitchFamily="34" charset="0"/>
              </a:rPr>
              <a:t>Next class will cover the Safe Drinking Water Act. I will also go over your third case study assignment. </a:t>
            </a:r>
          </a:p>
          <a:p>
            <a:pPr lvl="1"/>
            <a:endParaRPr lang="en-US" sz="2400" dirty="0">
              <a:cs typeface="Calibri Light" panose="020F0302020204030204" pitchFamily="34" charset="0"/>
            </a:endParaRPr>
          </a:p>
          <a:p>
            <a:pPr marL="800100" lvl="1" indent="-342900">
              <a:buFont typeface="Arial" panose="020B0604020202020204" pitchFamily="34" charset="0"/>
              <a:buChar char="•"/>
            </a:pPr>
            <a:r>
              <a:rPr lang="en-US" sz="2400" dirty="0">
                <a:cs typeface="Calibri Light" panose="020F0302020204030204" pitchFamily="34" charset="0"/>
              </a:rPr>
              <a:t>Two readings for Wednesday: </a:t>
            </a:r>
          </a:p>
          <a:p>
            <a:pPr marL="1257300" lvl="2" indent="-342900">
              <a:buFont typeface="Courier New" panose="02070309020205020404" pitchFamily="49" charset="0"/>
              <a:buChar char="o"/>
            </a:pPr>
            <a:r>
              <a:rPr lang="en-US" sz="2400" dirty="0">
                <a:cs typeface="Calibri Light" panose="020F0302020204030204" pitchFamily="34" charset="0"/>
                <a:hlinkClick r:id="rId4"/>
              </a:rPr>
              <a:t>Allaire et al. (2018) </a:t>
            </a:r>
            <a:endParaRPr lang="en-US" sz="2400" dirty="0">
              <a:cs typeface="Calibri Light" panose="020F0302020204030204" pitchFamily="34" charset="0"/>
            </a:endParaRPr>
          </a:p>
          <a:p>
            <a:pPr marL="1257300" lvl="2" indent="-342900">
              <a:buFont typeface="Courier New" panose="02070309020205020404" pitchFamily="49" charset="0"/>
              <a:buChar char="o"/>
            </a:pPr>
            <a:r>
              <a:rPr lang="en-US" sz="2400" dirty="0" err="1">
                <a:cs typeface="Calibri Light" panose="020F0302020204030204" pitchFamily="34" charset="0"/>
                <a:hlinkClick r:id="rId5"/>
              </a:rPr>
              <a:t>Fedinick</a:t>
            </a:r>
            <a:r>
              <a:rPr lang="en-US" sz="2400" dirty="0">
                <a:cs typeface="Calibri Light" panose="020F0302020204030204" pitchFamily="34" charset="0"/>
                <a:hlinkClick r:id="rId5"/>
              </a:rPr>
              <a:t> et al. (2022)</a:t>
            </a:r>
            <a:endParaRPr lang="en-US" sz="2400" dirty="0">
              <a:cs typeface="Calibri Light" panose="020F0302020204030204" pitchFamily="34" charset="0"/>
            </a:endParaRPr>
          </a:p>
          <a:p>
            <a:pPr lvl="1"/>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764941" y="2427968"/>
            <a:ext cx="4312869" cy="5911618"/>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From 1960 - 2014, the U.S. spent $1.9 trillion total, or $140 per person per year, to abate water pollution. This was an average 0.2% of annual national income.  </a:t>
            </a:r>
          </a:p>
          <a:p>
            <a:pPr>
              <a:lnSpc>
                <a:spcPct val="125000"/>
              </a:lnSpc>
            </a:pPr>
            <a:endParaRPr lang="en-US" sz="24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br>
              <a:rPr lang="en-US" sz="2000" dirty="0">
                <a:cs typeface="Calibri Light" panose="020F0302020204030204" pitchFamily="34" charset="0"/>
              </a:rPr>
            </a:b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p:txBody>
      </p:sp>
      <p:pic>
        <p:nvPicPr>
          <p:cNvPr id="6" name="Picture 5">
            <a:extLst>
              <a:ext uri="{FF2B5EF4-FFF2-40B4-BE49-F238E27FC236}">
                <a16:creationId xmlns:a16="http://schemas.microsoft.com/office/drawing/2014/main" id="{8BA94B4E-903E-7610-BE14-F98C69801243}"/>
              </a:ext>
            </a:extLst>
          </p:cNvPr>
          <p:cNvPicPr>
            <a:picLocks noChangeAspect="1"/>
          </p:cNvPicPr>
          <p:nvPr/>
        </p:nvPicPr>
        <p:blipFill>
          <a:blip r:embed="rId4"/>
          <a:stretch>
            <a:fillRect/>
          </a:stretch>
        </p:blipFill>
        <p:spPr>
          <a:xfrm>
            <a:off x="4985360" y="1484128"/>
            <a:ext cx="6846564" cy="4400583"/>
          </a:xfrm>
          <a:prstGeom prst="rect">
            <a:avLst/>
          </a:prstGeom>
        </p:spPr>
      </p:pic>
      <p:sp>
        <p:nvSpPr>
          <p:cNvPr id="7" name="TextBox 6">
            <a:extLst>
              <a:ext uri="{FF2B5EF4-FFF2-40B4-BE49-F238E27FC236}">
                <a16:creationId xmlns:a16="http://schemas.microsoft.com/office/drawing/2014/main" id="{B90163A0-5A9D-77B3-4CAB-5B5B44122F38}"/>
              </a:ext>
            </a:extLst>
          </p:cNvPr>
          <p:cNvSpPr txBox="1"/>
          <p:nvPr/>
        </p:nvSpPr>
        <p:spPr>
          <a:xfrm>
            <a:off x="7894517" y="5884711"/>
            <a:ext cx="5594676"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5"/>
              </a:rPr>
              <a:t>Keiser, Kling, and Shapiro (2018). </a:t>
            </a:r>
            <a:endParaRPr lang="en-US" dirty="0">
              <a:cs typeface="Calibri Light" panose="020F0302020204030204" pitchFamily="34" charset="0"/>
            </a:endParaRPr>
          </a:p>
        </p:txBody>
      </p:sp>
      <p:sp>
        <p:nvSpPr>
          <p:cNvPr id="13" name="Title 2">
            <a:extLst>
              <a:ext uri="{FF2B5EF4-FFF2-40B4-BE49-F238E27FC236}">
                <a16:creationId xmlns:a16="http://schemas.microsoft.com/office/drawing/2014/main" id="{A99D4377-CDEF-E8B5-AF52-894A085C504A}"/>
              </a:ext>
            </a:extLst>
          </p:cNvPr>
          <p:cNvSpPr txBox="1">
            <a:spLocks/>
          </p:cNvSpPr>
          <p:nvPr/>
        </p:nvSpPr>
        <p:spPr>
          <a:xfrm>
            <a:off x="2483126" y="11506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Background on the CWA</a:t>
            </a:r>
          </a:p>
        </p:txBody>
      </p:sp>
    </p:spTree>
    <p:custDataLst>
      <p:tags r:id="rId1"/>
    </p:custDataLst>
    <p:extLst>
      <p:ext uri="{BB962C8B-B14F-4D97-AF65-F5344CB8AC3E}">
        <p14:creationId xmlns:p14="http://schemas.microsoft.com/office/powerpoint/2010/main" val="395943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764941" y="1839762"/>
            <a:ext cx="3238868" cy="706578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Despite notable improvements in key water quality indicators, over one third of water systems in the US are estimated to remain un-swimmable and half are not suitable for fishing (</a:t>
            </a:r>
            <a:r>
              <a:rPr lang="en-US" sz="2000" dirty="0">
                <a:cs typeface="Calibri Light" panose="020F0302020204030204" pitchFamily="34" charset="0"/>
                <a:hlinkClick r:id="rId4"/>
              </a:rPr>
              <a:t>Environmental Integrity Project, 2022</a:t>
            </a:r>
            <a:r>
              <a:rPr lang="en-US" sz="2000" dirty="0">
                <a:cs typeface="Calibri Light" panose="020F0302020204030204" pitchFamily="34" charset="0"/>
              </a:rPr>
              <a:t>). </a:t>
            </a:r>
          </a:p>
          <a:p>
            <a:pPr>
              <a:lnSpc>
                <a:spcPct val="125000"/>
              </a:lnSpc>
            </a:pPr>
            <a:endParaRPr lang="en-US" sz="24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br>
              <a:rPr lang="en-US" sz="2000" dirty="0">
                <a:cs typeface="Calibri Light" panose="020F0302020204030204" pitchFamily="34" charset="0"/>
              </a:rPr>
            </a:b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p:txBody>
      </p:sp>
      <p:pic>
        <p:nvPicPr>
          <p:cNvPr id="3" name="Picture 2">
            <a:extLst>
              <a:ext uri="{FF2B5EF4-FFF2-40B4-BE49-F238E27FC236}">
                <a16:creationId xmlns:a16="http://schemas.microsoft.com/office/drawing/2014/main" id="{BB81DB57-1E00-9A34-BE19-B6C110338BF3}"/>
              </a:ext>
            </a:extLst>
          </p:cNvPr>
          <p:cNvPicPr>
            <a:picLocks noChangeAspect="1"/>
          </p:cNvPicPr>
          <p:nvPr/>
        </p:nvPicPr>
        <p:blipFill>
          <a:blip r:embed="rId5"/>
          <a:stretch>
            <a:fillRect/>
          </a:stretch>
        </p:blipFill>
        <p:spPr>
          <a:xfrm>
            <a:off x="4502384" y="264961"/>
            <a:ext cx="6924675" cy="5619750"/>
          </a:xfrm>
          <a:prstGeom prst="rect">
            <a:avLst/>
          </a:prstGeom>
        </p:spPr>
      </p:pic>
      <p:sp>
        <p:nvSpPr>
          <p:cNvPr id="2" name="TextBox 1">
            <a:extLst>
              <a:ext uri="{FF2B5EF4-FFF2-40B4-BE49-F238E27FC236}">
                <a16:creationId xmlns:a16="http://schemas.microsoft.com/office/drawing/2014/main" id="{796AD66D-ED44-FE47-98DB-412DA3798D94}"/>
              </a:ext>
            </a:extLst>
          </p:cNvPr>
          <p:cNvSpPr txBox="1"/>
          <p:nvPr/>
        </p:nvSpPr>
        <p:spPr>
          <a:xfrm>
            <a:off x="8188193" y="5887066"/>
            <a:ext cx="3478585"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6"/>
              </a:rPr>
              <a:t>Keiser and Shapiro (2019)</a:t>
            </a:r>
            <a:r>
              <a:rPr lang="en-US" dirty="0">
                <a:cs typeface="Calibri Light" panose="020F0302020204030204" pitchFamily="34" charset="0"/>
              </a:rPr>
              <a:t>. </a:t>
            </a:r>
          </a:p>
        </p:txBody>
      </p:sp>
      <p:sp>
        <p:nvSpPr>
          <p:cNvPr id="6" name="Title 2">
            <a:extLst>
              <a:ext uri="{FF2B5EF4-FFF2-40B4-BE49-F238E27FC236}">
                <a16:creationId xmlns:a16="http://schemas.microsoft.com/office/drawing/2014/main" id="{8A82FA5F-3DAE-1C43-4E65-45AD5B0AED3E}"/>
              </a:ext>
            </a:extLst>
          </p:cNvPr>
          <p:cNvSpPr txBox="1">
            <a:spLocks/>
          </p:cNvSpPr>
          <p:nvPr/>
        </p:nvSpPr>
        <p:spPr>
          <a:xfrm>
            <a:off x="358067" y="639117"/>
            <a:ext cx="3731243" cy="77270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50 Years Later</a:t>
            </a:r>
          </a:p>
        </p:txBody>
      </p:sp>
    </p:spTree>
    <p:custDataLst>
      <p:tags r:id="rId1"/>
    </p:custDataLst>
    <p:extLst>
      <p:ext uri="{BB962C8B-B14F-4D97-AF65-F5344CB8AC3E}">
        <p14:creationId xmlns:p14="http://schemas.microsoft.com/office/powerpoint/2010/main" val="1260600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633274" y="2775188"/>
            <a:ext cx="4462509" cy="4988289"/>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Surface water quality is still a major concern for most Americans as of 2018. </a:t>
            </a:r>
          </a:p>
          <a:p>
            <a:pPr>
              <a:lnSpc>
                <a:spcPct val="125000"/>
              </a:lnSpc>
            </a:pPr>
            <a:endParaRPr lang="en-US" sz="24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br>
              <a:rPr lang="en-US" sz="2000" dirty="0">
                <a:cs typeface="Calibri Light" panose="020F0302020204030204" pitchFamily="34" charset="0"/>
              </a:rPr>
            </a:b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p:txBody>
      </p:sp>
      <p:pic>
        <p:nvPicPr>
          <p:cNvPr id="9" name="Picture 8">
            <a:extLst>
              <a:ext uri="{FF2B5EF4-FFF2-40B4-BE49-F238E27FC236}">
                <a16:creationId xmlns:a16="http://schemas.microsoft.com/office/drawing/2014/main" id="{B9C28CC1-DC79-28C7-7745-F8FDCAD6D422}"/>
              </a:ext>
            </a:extLst>
          </p:cNvPr>
          <p:cNvPicPr>
            <a:picLocks noChangeAspect="1"/>
          </p:cNvPicPr>
          <p:nvPr/>
        </p:nvPicPr>
        <p:blipFill>
          <a:blip r:embed="rId4"/>
          <a:stretch>
            <a:fillRect/>
          </a:stretch>
        </p:blipFill>
        <p:spPr>
          <a:xfrm>
            <a:off x="5665414" y="1025470"/>
            <a:ext cx="5893312" cy="4620802"/>
          </a:xfrm>
          <a:prstGeom prst="rect">
            <a:avLst/>
          </a:prstGeom>
        </p:spPr>
      </p:pic>
      <p:sp>
        <p:nvSpPr>
          <p:cNvPr id="10" name="TextBox 9">
            <a:extLst>
              <a:ext uri="{FF2B5EF4-FFF2-40B4-BE49-F238E27FC236}">
                <a16:creationId xmlns:a16="http://schemas.microsoft.com/office/drawing/2014/main" id="{09179432-1FCE-5B0E-0334-F17C3C29B837}"/>
              </a:ext>
            </a:extLst>
          </p:cNvPr>
          <p:cNvSpPr txBox="1"/>
          <p:nvPr/>
        </p:nvSpPr>
        <p:spPr>
          <a:xfrm>
            <a:off x="6002767" y="5637469"/>
            <a:ext cx="6062006"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5"/>
              </a:rPr>
              <a:t>Keiser and Shapiro (2019)</a:t>
            </a:r>
            <a:r>
              <a:rPr lang="en-US" dirty="0">
                <a:cs typeface="Calibri Light" panose="020F0302020204030204" pitchFamily="34" charset="0"/>
              </a:rPr>
              <a:t>. </a:t>
            </a:r>
          </a:p>
        </p:txBody>
      </p:sp>
      <p:sp>
        <p:nvSpPr>
          <p:cNvPr id="2" name="Title 2">
            <a:extLst>
              <a:ext uri="{FF2B5EF4-FFF2-40B4-BE49-F238E27FC236}">
                <a16:creationId xmlns:a16="http://schemas.microsoft.com/office/drawing/2014/main" id="{31DABB89-9B98-2CC0-0AD3-4B0FF19A1DC4}"/>
              </a:ext>
            </a:extLst>
          </p:cNvPr>
          <p:cNvSpPr txBox="1">
            <a:spLocks/>
          </p:cNvSpPr>
          <p:nvPr/>
        </p:nvSpPr>
        <p:spPr>
          <a:xfrm>
            <a:off x="349189" y="639117"/>
            <a:ext cx="3731243" cy="77270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50 Years Later</a:t>
            </a:r>
          </a:p>
        </p:txBody>
      </p:sp>
    </p:spTree>
    <p:custDataLst>
      <p:tags r:id="rId1"/>
    </p:custDataLst>
    <p:extLst>
      <p:ext uri="{BB962C8B-B14F-4D97-AF65-F5344CB8AC3E}">
        <p14:creationId xmlns:p14="http://schemas.microsoft.com/office/powerpoint/2010/main" val="2694164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Part 1: Regulatory Instruments in the Clean Water Act</a:t>
            </a:r>
          </a:p>
        </p:txBody>
      </p:sp>
    </p:spTree>
    <p:extLst>
      <p:ext uri="{BB962C8B-B14F-4D97-AF65-F5344CB8AC3E}">
        <p14:creationId xmlns:p14="http://schemas.microsoft.com/office/powerpoint/2010/main" val="3509075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06981" y="2665361"/>
            <a:ext cx="10807643" cy="2623732"/>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1972 Clean Water Act has three main regulatory instruments. </a:t>
            </a:r>
          </a:p>
          <a:p>
            <a:pPr marL="914400" lvl="1" indent="-457200">
              <a:lnSpc>
                <a:spcPct val="125000"/>
              </a:lnSpc>
              <a:buFont typeface="+mj-lt"/>
              <a:buAutoNum type="arabicParenR"/>
            </a:pPr>
            <a:r>
              <a:rPr lang="en-US" sz="1900" dirty="0">
                <a:cs typeface="Calibri Light" panose="020F0302020204030204" pitchFamily="34" charset="0"/>
              </a:rPr>
              <a:t>Water Quality Standards</a:t>
            </a:r>
          </a:p>
          <a:p>
            <a:pPr marL="914400" lvl="1" indent="-457200">
              <a:lnSpc>
                <a:spcPct val="125000"/>
              </a:lnSpc>
              <a:buFont typeface="+mj-lt"/>
              <a:buAutoNum type="arabicParenR"/>
            </a:pPr>
            <a:r>
              <a:rPr lang="en-US" sz="1900" dirty="0">
                <a:cs typeface="Calibri Light" panose="020F0302020204030204" pitchFamily="34" charset="0"/>
              </a:rPr>
              <a:t>Point source discharge regulations </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National Pollution Discharge Elimination System (NPDES) Permits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Effluent Limitation Guidelines (ELGs)</a:t>
            </a:r>
          </a:p>
          <a:p>
            <a:pPr marL="914400" lvl="1" indent="-457200">
              <a:lnSpc>
                <a:spcPct val="125000"/>
              </a:lnSpc>
              <a:buFont typeface="+mj-lt"/>
              <a:buAutoNum type="arabicParenR"/>
            </a:pPr>
            <a:r>
              <a:rPr lang="en-US" sz="1900" dirty="0">
                <a:cs typeface="Calibri Light" panose="020F0302020204030204" pitchFamily="34" charset="0"/>
              </a:rPr>
              <a:t>Abatement subsidy programs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Grants and later loans through the State Revolving Fund (SRF)</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Regulatory Instruments in the Clean Water Act</a:t>
            </a:r>
          </a:p>
        </p:txBody>
      </p:sp>
    </p:spTree>
    <p:custDataLst>
      <p:tags r:id="rId1"/>
    </p:custDataLst>
    <p:extLst>
      <p:ext uri="{BB962C8B-B14F-4D97-AF65-F5344CB8AC3E}">
        <p14:creationId xmlns:p14="http://schemas.microsoft.com/office/powerpoint/2010/main" val="7668583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30353</TotalTime>
  <Words>2951</Words>
  <Application>Microsoft Office PowerPoint</Application>
  <PresentationFormat>Widescreen</PresentationFormat>
  <Paragraphs>336</Paragraphs>
  <Slides>48</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Calibri Light</vt:lpstr>
      <vt:lpstr>Cambria Math</vt:lpstr>
      <vt:lpstr>Courier New</vt:lpstr>
      <vt:lpstr>Georgia</vt:lpstr>
      <vt:lpstr>Times New Roman</vt:lpstr>
      <vt:lpstr>Wingdings</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Regulatory Instruments in the Clean Water 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Some Key 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Evolution of the CWA</vt:lpstr>
      <vt:lpstr>PowerPoint Presentation</vt:lpstr>
      <vt:lpstr>PowerPoint Presentation</vt:lpstr>
      <vt:lpstr>PowerPoint Presentation</vt:lpstr>
      <vt:lpstr>PowerPoint Presentation</vt:lpstr>
      <vt:lpstr>PowerPoint Presentation</vt:lpstr>
      <vt:lpstr>PowerPoint Presentation</vt:lpstr>
      <vt:lpstr>Extent of CWA Coverage</vt:lpstr>
      <vt:lpstr>PowerPoint Presentation</vt:lpstr>
      <vt:lpstr>Part 4: Keiser and Shapiro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Austin, Wes</cp:lastModifiedBy>
  <cp:revision>762</cp:revision>
  <dcterms:created xsi:type="dcterms:W3CDTF">2018-08-24T16:58:07Z</dcterms:created>
  <dcterms:modified xsi:type="dcterms:W3CDTF">2022-10-24T19:41:20Z</dcterms:modified>
</cp:coreProperties>
</file>